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44B1E2-01A0-4BA9-8B35-18698714B627}"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B3D0EAC5-48A8-44DC-B24E-B13CAA4E09DF}">
      <dgm:prSet/>
      <dgm:spPr/>
      <dgm:t>
        <a:bodyPr/>
        <a:lstStyle/>
        <a:p>
          <a:r>
            <a:rPr lang="en-CA"/>
            <a:t>Show a scatter plot of Flight Number vs. Launch Site</a:t>
          </a:r>
          <a:endParaRPr lang="en-US"/>
        </a:p>
      </dgm:t>
    </dgm:pt>
    <dgm:pt modelId="{4011B264-4199-4DF8-8A40-54DBE6D911A1}" type="parTrans" cxnId="{61DBE8F8-27DA-4274-AC48-0E0678D4EAE0}">
      <dgm:prSet/>
      <dgm:spPr/>
      <dgm:t>
        <a:bodyPr/>
        <a:lstStyle/>
        <a:p>
          <a:endParaRPr lang="en-US"/>
        </a:p>
      </dgm:t>
    </dgm:pt>
    <dgm:pt modelId="{84AE4BF6-AE60-4B05-99BE-E3D01EE0924D}" type="sibTrans" cxnId="{61DBE8F8-27DA-4274-AC48-0E0678D4EAE0}">
      <dgm:prSet/>
      <dgm:spPr/>
      <dgm:t>
        <a:bodyPr/>
        <a:lstStyle/>
        <a:p>
          <a:endParaRPr lang="en-US"/>
        </a:p>
      </dgm:t>
    </dgm:pt>
    <dgm:pt modelId="{323D4409-F20E-45CD-A2CD-0A810EF72086}">
      <dgm:prSet/>
      <dgm:spPr/>
      <dgm:t>
        <a:bodyPr/>
        <a:lstStyle/>
        <a:p>
          <a:r>
            <a:rPr lang="en-US" dirty="0"/>
            <a:t>VAFB SLC 4E does not have flights after 10000</a:t>
          </a:r>
        </a:p>
      </dgm:t>
    </dgm:pt>
    <dgm:pt modelId="{C6DD5624-4830-49C0-9DDE-AED0682664E3}" type="parTrans" cxnId="{F49E3BB5-C654-4099-8253-A594D700FACE}">
      <dgm:prSet/>
      <dgm:spPr/>
      <dgm:t>
        <a:bodyPr/>
        <a:lstStyle/>
        <a:p>
          <a:endParaRPr lang="en-US"/>
        </a:p>
      </dgm:t>
    </dgm:pt>
    <dgm:pt modelId="{EB054922-0918-49D8-BF72-C709C4D25140}" type="sibTrans" cxnId="{F49E3BB5-C654-4099-8253-A594D700FACE}">
      <dgm:prSet/>
      <dgm:spPr/>
      <dgm:t>
        <a:bodyPr/>
        <a:lstStyle/>
        <a:p>
          <a:endParaRPr lang="en-US"/>
        </a:p>
      </dgm:t>
    </dgm:pt>
    <dgm:pt modelId="{83F267D5-2EEB-4C46-AE3A-C3C1FDE91093}" type="pres">
      <dgm:prSet presAssocID="{5C44B1E2-01A0-4BA9-8B35-18698714B627}" presName="hierChild1" presStyleCnt="0">
        <dgm:presLayoutVars>
          <dgm:chPref val="1"/>
          <dgm:dir/>
          <dgm:animOne val="branch"/>
          <dgm:animLvl val="lvl"/>
          <dgm:resizeHandles/>
        </dgm:presLayoutVars>
      </dgm:prSet>
      <dgm:spPr/>
    </dgm:pt>
    <dgm:pt modelId="{A09A2F70-CC14-410E-8D7B-DE3A7236BA44}" type="pres">
      <dgm:prSet presAssocID="{B3D0EAC5-48A8-44DC-B24E-B13CAA4E09DF}" presName="hierRoot1" presStyleCnt="0"/>
      <dgm:spPr/>
    </dgm:pt>
    <dgm:pt modelId="{68AE7679-6D4B-4AB0-8D64-799432B7B8BC}" type="pres">
      <dgm:prSet presAssocID="{B3D0EAC5-48A8-44DC-B24E-B13CAA4E09DF}" presName="composite" presStyleCnt="0"/>
      <dgm:spPr/>
    </dgm:pt>
    <dgm:pt modelId="{4E61B7E2-4967-4EB8-9337-A86AE412DA8A}" type="pres">
      <dgm:prSet presAssocID="{B3D0EAC5-48A8-44DC-B24E-B13CAA4E09DF}" presName="background" presStyleLbl="node0" presStyleIdx="0" presStyleCnt="2"/>
      <dgm:spPr/>
    </dgm:pt>
    <dgm:pt modelId="{5B99F6D2-46CF-41D6-9EC6-2FB66D530046}" type="pres">
      <dgm:prSet presAssocID="{B3D0EAC5-48A8-44DC-B24E-B13CAA4E09DF}" presName="text" presStyleLbl="fgAcc0" presStyleIdx="0" presStyleCnt="2">
        <dgm:presLayoutVars>
          <dgm:chPref val="3"/>
        </dgm:presLayoutVars>
      </dgm:prSet>
      <dgm:spPr/>
    </dgm:pt>
    <dgm:pt modelId="{19F6E40D-1444-449F-B60A-4C475B54BC7F}" type="pres">
      <dgm:prSet presAssocID="{B3D0EAC5-48A8-44DC-B24E-B13CAA4E09DF}" presName="hierChild2" presStyleCnt="0"/>
      <dgm:spPr/>
    </dgm:pt>
    <dgm:pt modelId="{1DE0AFF8-FAC7-49F8-A22A-76B022C3151D}" type="pres">
      <dgm:prSet presAssocID="{323D4409-F20E-45CD-A2CD-0A810EF72086}" presName="hierRoot1" presStyleCnt="0"/>
      <dgm:spPr/>
    </dgm:pt>
    <dgm:pt modelId="{F8FCC90B-5132-49B6-97DF-692CFC03762D}" type="pres">
      <dgm:prSet presAssocID="{323D4409-F20E-45CD-A2CD-0A810EF72086}" presName="composite" presStyleCnt="0"/>
      <dgm:spPr/>
    </dgm:pt>
    <dgm:pt modelId="{E472C9DE-B4D9-44F9-B2DF-F0A29FFFD731}" type="pres">
      <dgm:prSet presAssocID="{323D4409-F20E-45CD-A2CD-0A810EF72086}" presName="background" presStyleLbl="node0" presStyleIdx="1" presStyleCnt="2"/>
      <dgm:spPr/>
    </dgm:pt>
    <dgm:pt modelId="{6AC38DA3-293D-4EEB-9EBC-64C0880C3C27}" type="pres">
      <dgm:prSet presAssocID="{323D4409-F20E-45CD-A2CD-0A810EF72086}" presName="text" presStyleLbl="fgAcc0" presStyleIdx="1" presStyleCnt="2">
        <dgm:presLayoutVars>
          <dgm:chPref val="3"/>
        </dgm:presLayoutVars>
      </dgm:prSet>
      <dgm:spPr/>
    </dgm:pt>
    <dgm:pt modelId="{864570FE-F714-416C-88EF-5ED900F1895F}" type="pres">
      <dgm:prSet presAssocID="{323D4409-F20E-45CD-A2CD-0A810EF72086}" presName="hierChild2" presStyleCnt="0"/>
      <dgm:spPr/>
    </dgm:pt>
  </dgm:ptLst>
  <dgm:cxnLst>
    <dgm:cxn modelId="{51EC020F-DBF0-4C0D-93CD-4998BE8A6BDB}" type="presOf" srcId="{323D4409-F20E-45CD-A2CD-0A810EF72086}" destId="{6AC38DA3-293D-4EEB-9EBC-64C0880C3C27}" srcOrd="0" destOrd="0" presId="urn:microsoft.com/office/officeart/2005/8/layout/hierarchy1"/>
    <dgm:cxn modelId="{4BFC3467-2D9C-41E0-A5FD-50DD68930303}" type="presOf" srcId="{B3D0EAC5-48A8-44DC-B24E-B13CAA4E09DF}" destId="{5B99F6D2-46CF-41D6-9EC6-2FB66D530046}" srcOrd="0" destOrd="0" presId="urn:microsoft.com/office/officeart/2005/8/layout/hierarchy1"/>
    <dgm:cxn modelId="{F49E3BB5-C654-4099-8253-A594D700FACE}" srcId="{5C44B1E2-01A0-4BA9-8B35-18698714B627}" destId="{323D4409-F20E-45CD-A2CD-0A810EF72086}" srcOrd="1" destOrd="0" parTransId="{C6DD5624-4830-49C0-9DDE-AED0682664E3}" sibTransId="{EB054922-0918-49D8-BF72-C709C4D25140}"/>
    <dgm:cxn modelId="{9F3F8DCA-15D1-4479-BCC9-BD631955409E}" type="presOf" srcId="{5C44B1E2-01A0-4BA9-8B35-18698714B627}" destId="{83F267D5-2EEB-4C46-AE3A-C3C1FDE91093}" srcOrd="0" destOrd="0" presId="urn:microsoft.com/office/officeart/2005/8/layout/hierarchy1"/>
    <dgm:cxn modelId="{61DBE8F8-27DA-4274-AC48-0E0678D4EAE0}" srcId="{5C44B1E2-01A0-4BA9-8B35-18698714B627}" destId="{B3D0EAC5-48A8-44DC-B24E-B13CAA4E09DF}" srcOrd="0" destOrd="0" parTransId="{4011B264-4199-4DF8-8A40-54DBE6D911A1}" sibTransId="{84AE4BF6-AE60-4B05-99BE-E3D01EE0924D}"/>
    <dgm:cxn modelId="{D59DFFAF-6A98-472C-A6BB-8CEEC8B32216}" type="presParOf" srcId="{83F267D5-2EEB-4C46-AE3A-C3C1FDE91093}" destId="{A09A2F70-CC14-410E-8D7B-DE3A7236BA44}" srcOrd="0" destOrd="0" presId="urn:microsoft.com/office/officeart/2005/8/layout/hierarchy1"/>
    <dgm:cxn modelId="{359282B5-5331-45B3-B7AE-E8FA6F638315}" type="presParOf" srcId="{A09A2F70-CC14-410E-8D7B-DE3A7236BA44}" destId="{68AE7679-6D4B-4AB0-8D64-799432B7B8BC}" srcOrd="0" destOrd="0" presId="urn:microsoft.com/office/officeart/2005/8/layout/hierarchy1"/>
    <dgm:cxn modelId="{E69B4B1B-1FA4-4FBD-AE28-A936EAC78967}" type="presParOf" srcId="{68AE7679-6D4B-4AB0-8D64-799432B7B8BC}" destId="{4E61B7E2-4967-4EB8-9337-A86AE412DA8A}" srcOrd="0" destOrd="0" presId="urn:microsoft.com/office/officeart/2005/8/layout/hierarchy1"/>
    <dgm:cxn modelId="{D4F7BEB1-4A3B-4918-8B21-510496F7AF19}" type="presParOf" srcId="{68AE7679-6D4B-4AB0-8D64-799432B7B8BC}" destId="{5B99F6D2-46CF-41D6-9EC6-2FB66D530046}" srcOrd="1" destOrd="0" presId="urn:microsoft.com/office/officeart/2005/8/layout/hierarchy1"/>
    <dgm:cxn modelId="{523F01DD-7D4B-4CE3-9F8C-D1C46D060C14}" type="presParOf" srcId="{A09A2F70-CC14-410E-8D7B-DE3A7236BA44}" destId="{19F6E40D-1444-449F-B60A-4C475B54BC7F}" srcOrd="1" destOrd="0" presId="urn:microsoft.com/office/officeart/2005/8/layout/hierarchy1"/>
    <dgm:cxn modelId="{CB04896F-E596-4259-BD92-F9A5E557ED9A}" type="presParOf" srcId="{83F267D5-2EEB-4C46-AE3A-C3C1FDE91093}" destId="{1DE0AFF8-FAC7-49F8-A22A-76B022C3151D}" srcOrd="1" destOrd="0" presId="urn:microsoft.com/office/officeart/2005/8/layout/hierarchy1"/>
    <dgm:cxn modelId="{EE017234-6A8F-4C0C-81AA-743822B6C307}" type="presParOf" srcId="{1DE0AFF8-FAC7-49F8-A22A-76B022C3151D}" destId="{F8FCC90B-5132-49B6-97DF-692CFC03762D}" srcOrd="0" destOrd="0" presId="urn:microsoft.com/office/officeart/2005/8/layout/hierarchy1"/>
    <dgm:cxn modelId="{F045C586-32E5-4D42-8E2E-E505BDFAC0C6}" type="presParOf" srcId="{F8FCC90B-5132-49B6-97DF-692CFC03762D}" destId="{E472C9DE-B4D9-44F9-B2DF-F0A29FFFD731}" srcOrd="0" destOrd="0" presId="urn:microsoft.com/office/officeart/2005/8/layout/hierarchy1"/>
    <dgm:cxn modelId="{450E3122-BF81-436C-B0A8-6526E5371D31}" type="presParOf" srcId="{F8FCC90B-5132-49B6-97DF-692CFC03762D}" destId="{6AC38DA3-293D-4EEB-9EBC-64C0880C3C27}" srcOrd="1" destOrd="0" presId="urn:microsoft.com/office/officeart/2005/8/layout/hierarchy1"/>
    <dgm:cxn modelId="{4630F42A-4951-403B-9918-08F751BB45FF}" type="presParOf" srcId="{1DE0AFF8-FAC7-49F8-A22A-76B022C3151D}" destId="{864570FE-F714-416C-88EF-5ED900F1895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E2666A-525E-4F4E-BB1F-BF6BE80FF66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FAE4D2-09C5-4F09-B99E-CC92EAE831CA}">
      <dgm:prSet/>
      <dgm:spPr/>
      <dgm:t>
        <a:bodyPr/>
        <a:lstStyle/>
        <a:p>
          <a:r>
            <a:rPr lang="en-CA"/>
            <a:t>Show a scatter plot of Payload vs. Launch Site</a:t>
          </a:r>
          <a:endParaRPr lang="en-US"/>
        </a:p>
      </dgm:t>
    </dgm:pt>
    <dgm:pt modelId="{77FD48B8-3CF6-43F8-B6B0-24BDC6939AC2}" type="parTrans" cxnId="{3815F3E3-1504-4F44-ADF0-CA3237C778EB}">
      <dgm:prSet/>
      <dgm:spPr/>
      <dgm:t>
        <a:bodyPr/>
        <a:lstStyle/>
        <a:p>
          <a:endParaRPr lang="en-US"/>
        </a:p>
      </dgm:t>
    </dgm:pt>
    <dgm:pt modelId="{F2552EC8-8A88-4FBB-BCD6-8FFF5F674FC2}" type="sibTrans" cxnId="{3815F3E3-1504-4F44-ADF0-CA3237C778EB}">
      <dgm:prSet/>
      <dgm:spPr/>
      <dgm:t>
        <a:bodyPr/>
        <a:lstStyle/>
        <a:p>
          <a:endParaRPr lang="en-US"/>
        </a:p>
      </dgm:t>
    </dgm:pt>
    <dgm:pt modelId="{5459BC43-2C6D-4DBE-8EB2-F7E78532B865}">
      <dgm:prSet/>
      <dgm:spPr/>
      <dgm:t>
        <a:bodyPr/>
        <a:lstStyle/>
        <a:p>
          <a:r>
            <a:rPr lang="en-US" dirty="0"/>
            <a:t>VAFB SLC 4E had no Payload more than 10000 Kgs</a:t>
          </a:r>
        </a:p>
      </dgm:t>
    </dgm:pt>
    <dgm:pt modelId="{C035E25C-9189-434B-A7A9-6345BBC34AA3}" type="parTrans" cxnId="{B17AE83E-26EA-43F9-BCEB-5F844DD281CD}">
      <dgm:prSet/>
      <dgm:spPr/>
      <dgm:t>
        <a:bodyPr/>
        <a:lstStyle/>
        <a:p>
          <a:endParaRPr lang="en-US"/>
        </a:p>
      </dgm:t>
    </dgm:pt>
    <dgm:pt modelId="{CBB3FF2C-E101-49FC-B4BA-F41F03DF6780}" type="sibTrans" cxnId="{B17AE83E-26EA-43F9-BCEB-5F844DD281CD}">
      <dgm:prSet/>
      <dgm:spPr/>
      <dgm:t>
        <a:bodyPr/>
        <a:lstStyle/>
        <a:p>
          <a:endParaRPr lang="en-US"/>
        </a:p>
      </dgm:t>
    </dgm:pt>
    <dgm:pt modelId="{85963676-590B-4489-93D3-3D5B480C80A3}" type="pres">
      <dgm:prSet presAssocID="{03E2666A-525E-4F4E-BB1F-BF6BE80FF66E}" presName="root" presStyleCnt="0">
        <dgm:presLayoutVars>
          <dgm:dir/>
          <dgm:resizeHandles val="exact"/>
        </dgm:presLayoutVars>
      </dgm:prSet>
      <dgm:spPr/>
    </dgm:pt>
    <dgm:pt modelId="{439C6161-540E-4BA0-80C6-B664462893ED}" type="pres">
      <dgm:prSet presAssocID="{BDFAE4D2-09C5-4F09-B99E-CC92EAE831CA}" presName="compNode" presStyleCnt="0"/>
      <dgm:spPr/>
    </dgm:pt>
    <dgm:pt modelId="{EC98D3DA-D25E-4917-8BFC-D175580313C1}" type="pres">
      <dgm:prSet presAssocID="{BDFAE4D2-09C5-4F09-B99E-CC92EAE831C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02668A29-F6FA-4073-8FA0-4867AEC15F4D}" type="pres">
      <dgm:prSet presAssocID="{BDFAE4D2-09C5-4F09-B99E-CC92EAE831CA}" presName="spaceRect" presStyleCnt="0"/>
      <dgm:spPr/>
    </dgm:pt>
    <dgm:pt modelId="{FE28C0F7-08C8-4199-A17F-36CD5AE2B7C8}" type="pres">
      <dgm:prSet presAssocID="{BDFAE4D2-09C5-4F09-B99E-CC92EAE831CA}" presName="textRect" presStyleLbl="revTx" presStyleIdx="0" presStyleCnt="2">
        <dgm:presLayoutVars>
          <dgm:chMax val="1"/>
          <dgm:chPref val="1"/>
        </dgm:presLayoutVars>
      </dgm:prSet>
      <dgm:spPr/>
    </dgm:pt>
    <dgm:pt modelId="{990591DA-C01D-47F1-8FC5-8227C62F6388}" type="pres">
      <dgm:prSet presAssocID="{F2552EC8-8A88-4FBB-BCD6-8FFF5F674FC2}" presName="sibTrans" presStyleCnt="0"/>
      <dgm:spPr/>
    </dgm:pt>
    <dgm:pt modelId="{90BBA9ED-443A-486D-8909-122BD0392646}" type="pres">
      <dgm:prSet presAssocID="{5459BC43-2C6D-4DBE-8EB2-F7E78532B865}" presName="compNode" presStyleCnt="0"/>
      <dgm:spPr/>
    </dgm:pt>
    <dgm:pt modelId="{BC81A624-5B61-476B-895F-FA37C2BC03D4}" type="pres">
      <dgm:prSet presAssocID="{5459BC43-2C6D-4DBE-8EB2-F7E78532B8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F4F1CAC9-45B1-4D27-A763-0A75D95C92A6}" type="pres">
      <dgm:prSet presAssocID="{5459BC43-2C6D-4DBE-8EB2-F7E78532B865}" presName="spaceRect" presStyleCnt="0"/>
      <dgm:spPr/>
    </dgm:pt>
    <dgm:pt modelId="{E65F4B39-F898-49AE-9C70-5500B353A08B}" type="pres">
      <dgm:prSet presAssocID="{5459BC43-2C6D-4DBE-8EB2-F7E78532B865}" presName="textRect" presStyleLbl="revTx" presStyleIdx="1" presStyleCnt="2">
        <dgm:presLayoutVars>
          <dgm:chMax val="1"/>
          <dgm:chPref val="1"/>
        </dgm:presLayoutVars>
      </dgm:prSet>
      <dgm:spPr/>
    </dgm:pt>
  </dgm:ptLst>
  <dgm:cxnLst>
    <dgm:cxn modelId="{B17AE83E-26EA-43F9-BCEB-5F844DD281CD}" srcId="{03E2666A-525E-4F4E-BB1F-BF6BE80FF66E}" destId="{5459BC43-2C6D-4DBE-8EB2-F7E78532B865}" srcOrd="1" destOrd="0" parTransId="{C035E25C-9189-434B-A7A9-6345BBC34AA3}" sibTransId="{CBB3FF2C-E101-49FC-B4BA-F41F03DF6780}"/>
    <dgm:cxn modelId="{DA626E8A-40A1-4255-87C3-58F82AF92F81}" type="presOf" srcId="{5459BC43-2C6D-4DBE-8EB2-F7E78532B865}" destId="{E65F4B39-F898-49AE-9C70-5500B353A08B}" srcOrd="0" destOrd="0" presId="urn:microsoft.com/office/officeart/2018/2/layout/IconLabelList"/>
    <dgm:cxn modelId="{32F000A3-47D7-4A46-8365-7642896F1870}" type="presOf" srcId="{03E2666A-525E-4F4E-BB1F-BF6BE80FF66E}" destId="{85963676-590B-4489-93D3-3D5B480C80A3}" srcOrd="0" destOrd="0" presId="urn:microsoft.com/office/officeart/2018/2/layout/IconLabelList"/>
    <dgm:cxn modelId="{C917CFE2-BF5D-49A2-B6E1-38569EBDA770}" type="presOf" srcId="{BDFAE4D2-09C5-4F09-B99E-CC92EAE831CA}" destId="{FE28C0F7-08C8-4199-A17F-36CD5AE2B7C8}" srcOrd="0" destOrd="0" presId="urn:microsoft.com/office/officeart/2018/2/layout/IconLabelList"/>
    <dgm:cxn modelId="{3815F3E3-1504-4F44-ADF0-CA3237C778EB}" srcId="{03E2666A-525E-4F4E-BB1F-BF6BE80FF66E}" destId="{BDFAE4D2-09C5-4F09-B99E-CC92EAE831CA}" srcOrd="0" destOrd="0" parTransId="{77FD48B8-3CF6-43F8-B6B0-24BDC6939AC2}" sibTransId="{F2552EC8-8A88-4FBB-BCD6-8FFF5F674FC2}"/>
    <dgm:cxn modelId="{D9AF469A-FBCA-4D94-B1B0-AF1E81212858}" type="presParOf" srcId="{85963676-590B-4489-93D3-3D5B480C80A3}" destId="{439C6161-540E-4BA0-80C6-B664462893ED}" srcOrd="0" destOrd="0" presId="urn:microsoft.com/office/officeart/2018/2/layout/IconLabelList"/>
    <dgm:cxn modelId="{E19E148A-28D7-4DBE-8E76-61DFF73E4C2D}" type="presParOf" srcId="{439C6161-540E-4BA0-80C6-B664462893ED}" destId="{EC98D3DA-D25E-4917-8BFC-D175580313C1}" srcOrd="0" destOrd="0" presId="urn:microsoft.com/office/officeart/2018/2/layout/IconLabelList"/>
    <dgm:cxn modelId="{41059859-E773-4435-8CB4-3923B5E14932}" type="presParOf" srcId="{439C6161-540E-4BA0-80C6-B664462893ED}" destId="{02668A29-F6FA-4073-8FA0-4867AEC15F4D}" srcOrd="1" destOrd="0" presId="urn:microsoft.com/office/officeart/2018/2/layout/IconLabelList"/>
    <dgm:cxn modelId="{87CF19BF-F850-4B28-82C7-CE0034FC70BA}" type="presParOf" srcId="{439C6161-540E-4BA0-80C6-B664462893ED}" destId="{FE28C0F7-08C8-4199-A17F-36CD5AE2B7C8}" srcOrd="2" destOrd="0" presId="urn:microsoft.com/office/officeart/2018/2/layout/IconLabelList"/>
    <dgm:cxn modelId="{3B02D5E0-9A91-47A9-B58C-82A1AA125897}" type="presParOf" srcId="{85963676-590B-4489-93D3-3D5B480C80A3}" destId="{990591DA-C01D-47F1-8FC5-8227C62F6388}" srcOrd="1" destOrd="0" presId="urn:microsoft.com/office/officeart/2018/2/layout/IconLabelList"/>
    <dgm:cxn modelId="{8C06A034-4921-4BC3-8C3B-AE4DE93D6EF1}" type="presParOf" srcId="{85963676-590B-4489-93D3-3D5B480C80A3}" destId="{90BBA9ED-443A-486D-8909-122BD0392646}" srcOrd="2" destOrd="0" presId="urn:microsoft.com/office/officeart/2018/2/layout/IconLabelList"/>
    <dgm:cxn modelId="{41E2D1B0-0775-4347-84A1-ED52DCF36EB6}" type="presParOf" srcId="{90BBA9ED-443A-486D-8909-122BD0392646}" destId="{BC81A624-5B61-476B-895F-FA37C2BC03D4}" srcOrd="0" destOrd="0" presId="urn:microsoft.com/office/officeart/2018/2/layout/IconLabelList"/>
    <dgm:cxn modelId="{4A9B16CF-C2AA-49F1-A6F0-DEB7F4571570}" type="presParOf" srcId="{90BBA9ED-443A-486D-8909-122BD0392646}" destId="{F4F1CAC9-45B1-4D27-A763-0A75D95C92A6}" srcOrd="1" destOrd="0" presId="urn:microsoft.com/office/officeart/2018/2/layout/IconLabelList"/>
    <dgm:cxn modelId="{B6550FAA-B30B-4F9A-98F6-93B7F2E5B278}" type="presParOf" srcId="{90BBA9ED-443A-486D-8909-122BD0392646}" destId="{E65F4B39-F898-49AE-9C70-5500B353A08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260097-62A6-4427-86B2-B50C1BEC88B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69B69CC-6628-46A6-9D5A-62E1738C0088}">
      <dgm:prSet/>
      <dgm:spPr/>
      <dgm:t>
        <a:bodyPr/>
        <a:lstStyle/>
        <a:p>
          <a:pPr>
            <a:defRPr cap="all"/>
          </a:pPr>
          <a:r>
            <a:rPr lang="en-CA"/>
            <a:t>Show a </a:t>
          </a:r>
          <a:r>
            <a:rPr lang="en-US"/>
            <a:t>bar chart for the success rate of each orbit type</a:t>
          </a:r>
        </a:p>
      </dgm:t>
    </dgm:pt>
    <dgm:pt modelId="{64C32B50-DF9A-41EF-BFA7-D37F5CCC41B1}" type="parTrans" cxnId="{7AFBF002-6E8E-4363-948D-27639358C5D7}">
      <dgm:prSet/>
      <dgm:spPr/>
      <dgm:t>
        <a:bodyPr/>
        <a:lstStyle/>
        <a:p>
          <a:endParaRPr lang="en-US"/>
        </a:p>
      </dgm:t>
    </dgm:pt>
    <dgm:pt modelId="{BF83973F-E79C-4B27-AEFB-5DA1B84DDBCD}" type="sibTrans" cxnId="{7AFBF002-6E8E-4363-948D-27639358C5D7}">
      <dgm:prSet/>
      <dgm:spPr/>
      <dgm:t>
        <a:bodyPr/>
        <a:lstStyle/>
        <a:p>
          <a:endParaRPr lang="en-US"/>
        </a:p>
      </dgm:t>
    </dgm:pt>
    <dgm:pt modelId="{3EE3BFF4-8F91-4298-88E3-0F4CB74D9E2D}">
      <dgm:prSet/>
      <dgm:spPr/>
      <dgm:t>
        <a:bodyPr/>
        <a:lstStyle/>
        <a:p>
          <a:pPr>
            <a:defRPr cap="all"/>
          </a:pPr>
          <a:endParaRPr lang="en-US" dirty="0"/>
        </a:p>
      </dgm:t>
    </dgm:pt>
    <dgm:pt modelId="{8B79207E-7777-4F48-9D58-55553571E762}" type="parTrans" cxnId="{D2FD56C8-5303-4B82-BD65-020638406902}">
      <dgm:prSet/>
      <dgm:spPr/>
      <dgm:t>
        <a:bodyPr/>
        <a:lstStyle/>
        <a:p>
          <a:endParaRPr lang="en-US"/>
        </a:p>
      </dgm:t>
    </dgm:pt>
    <dgm:pt modelId="{2B83C30E-3DFB-4733-A167-5EA425E75CBD}" type="sibTrans" cxnId="{D2FD56C8-5303-4B82-BD65-020638406902}">
      <dgm:prSet/>
      <dgm:spPr/>
      <dgm:t>
        <a:bodyPr/>
        <a:lstStyle/>
        <a:p>
          <a:endParaRPr lang="en-US"/>
        </a:p>
      </dgm:t>
    </dgm:pt>
    <dgm:pt modelId="{E7A3F931-7FAA-4F64-A52E-C92CA396AF0F}" type="pres">
      <dgm:prSet presAssocID="{F3260097-62A6-4427-86B2-B50C1BEC88B4}" presName="root" presStyleCnt="0">
        <dgm:presLayoutVars>
          <dgm:dir/>
          <dgm:resizeHandles val="exact"/>
        </dgm:presLayoutVars>
      </dgm:prSet>
      <dgm:spPr/>
    </dgm:pt>
    <dgm:pt modelId="{9CD8BAA7-4F60-4726-B651-ADD3CEE74FA9}" type="pres">
      <dgm:prSet presAssocID="{569B69CC-6628-46A6-9D5A-62E1738C0088}" presName="compNode" presStyleCnt="0"/>
      <dgm:spPr/>
    </dgm:pt>
    <dgm:pt modelId="{30F1C366-E52E-4F47-99DB-485271332C36}" type="pres">
      <dgm:prSet presAssocID="{569B69CC-6628-46A6-9D5A-62E1738C0088}" presName="iconBgRect" presStyleLbl="bgShp" presStyleIdx="0" presStyleCnt="2"/>
      <dgm:spPr>
        <a:prstGeom prst="round2DiagRect">
          <a:avLst>
            <a:gd name="adj1" fmla="val 29727"/>
            <a:gd name="adj2" fmla="val 0"/>
          </a:avLst>
        </a:prstGeom>
      </dgm:spPr>
    </dgm:pt>
    <dgm:pt modelId="{A69D68EC-E62F-4D77-815F-BBA8F1243BFB}" type="pres">
      <dgm:prSet presAssocID="{569B69CC-6628-46A6-9D5A-62E1738C00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r"/>
        </a:ext>
      </dgm:extLst>
    </dgm:pt>
    <dgm:pt modelId="{1FE536BC-80C9-4118-874B-5D0A094B7C70}" type="pres">
      <dgm:prSet presAssocID="{569B69CC-6628-46A6-9D5A-62E1738C0088}" presName="spaceRect" presStyleCnt="0"/>
      <dgm:spPr/>
    </dgm:pt>
    <dgm:pt modelId="{CD464E8F-40DC-4E44-9585-AB2ED0746DCF}" type="pres">
      <dgm:prSet presAssocID="{569B69CC-6628-46A6-9D5A-62E1738C0088}" presName="textRect" presStyleLbl="revTx" presStyleIdx="0" presStyleCnt="2">
        <dgm:presLayoutVars>
          <dgm:chMax val="1"/>
          <dgm:chPref val="1"/>
        </dgm:presLayoutVars>
      </dgm:prSet>
      <dgm:spPr/>
    </dgm:pt>
    <dgm:pt modelId="{68B580D7-FB48-48CF-BB5B-8EDF1DA6233F}" type="pres">
      <dgm:prSet presAssocID="{BF83973F-E79C-4B27-AEFB-5DA1B84DDBCD}" presName="sibTrans" presStyleCnt="0"/>
      <dgm:spPr/>
    </dgm:pt>
    <dgm:pt modelId="{DD93B34B-C84A-4157-8117-6AB6BB08EE25}" type="pres">
      <dgm:prSet presAssocID="{3EE3BFF4-8F91-4298-88E3-0F4CB74D9E2D}" presName="compNode" presStyleCnt="0"/>
      <dgm:spPr/>
    </dgm:pt>
    <dgm:pt modelId="{8E6501EB-E45D-4E61-9B6C-BADB65CE9CCC}" type="pres">
      <dgm:prSet presAssocID="{3EE3BFF4-8F91-4298-88E3-0F4CB74D9E2D}" presName="iconBgRect" presStyleLbl="bgShp" presStyleIdx="1" presStyleCnt="2"/>
      <dgm:spPr>
        <a:prstGeom prst="round2DiagRect">
          <a:avLst>
            <a:gd name="adj1" fmla="val 29727"/>
            <a:gd name="adj2" fmla="val 0"/>
          </a:avLst>
        </a:prstGeom>
      </dgm:spPr>
    </dgm:pt>
    <dgm:pt modelId="{CA7475C5-817C-4AEF-A2F0-568854F10E59}" type="pres">
      <dgm:prSet presAssocID="{3EE3BFF4-8F91-4298-88E3-0F4CB74D9E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854A55F1-19C5-42C6-AE17-C31D3336A8EA}" type="pres">
      <dgm:prSet presAssocID="{3EE3BFF4-8F91-4298-88E3-0F4CB74D9E2D}" presName="spaceRect" presStyleCnt="0"/>
      <dgm:spPr/>
    </dgm:pt>
    <dgm:pt modelId="{C134E22F-609E-485A-A02A-F292F9D98758}" type="pres">
      <dgm:prSet presAssocID="{3EE3BFF4-8F91-4298-88E3-0F4CB74D9E2D}" presName="textRect" presStyleLbl="revTx" presStyleIdx="1" presStyleCnt="2" custLinFactNeighborX="24493" custLinFactNeighborY="-46869">
        <dgm:presLayoutVars>
          <dgm:chMax val="1"/>
          <dgm:chPref val="1"/>
        </dgm:presLayoutVars>
      </dgm:prSet>
      <dgm:spPr/>
    </dgm:pt>
  </dgm:ptLst>
  <dgm:cxnLst>
    <dgm:cxn modelId="{7AFBF002-6E8E-4363-948D-27639358C5D7}" srcId="{F3260097-62A6-4427-86B2-B50C1BEC88B4}" destId="{569B69CC-6628-46A6-9D5A-62E1738C0088}" srcOrd="0" destOrd="0" parTransId="{64C32B50-DF9A-41EF-BFA7-D37F5CCC41B1}" sibTransId="{BF83973F-E79C-4B27-AEFB-5DA1B84DDBCD}"/>
    <dgm:cxn modelId="{07B79911-BC99-4AB7-AFF5-B93A0E16F403}" type="presOf" srcId="{3EE3BFF4-8F91-4298-88E3-0F4CB74D9E2D}" destId="{C134E22F-609E-485A-A02A-F292F9D98758}" srcOrd="0" destOrd="0" presId="urn:microsoft.com/office/officeart/2018/5/layout/IconLeafLabelList"/>
    <dgm:cxn modelId="{D2FD56C8-5303-4B82-BD65-020638406902}" srcId="{F3260097-62A6-4427-86B2-B50C1BEC88B4}" destId="{3EE3BFF4-8F91-4298-88E3-0F4CB74D9E2D}" srcOrd="1" destOrd="0" parTransId="{8B79207E-7777-4F48-9D58-55553571E762}" sibTransId="{2B83C30E-3DFB-4733-A167-5EA425E75CBD}"/>
    <dgm:cxn modelId="{EEDA39E1-979A-4A89-A23F-02E6E27031E8}" type="presOf" srcId="{F3260097-62A6-4427-86B2-B50C1BEC88B4}" destId="{E7A3F931-7FAA-4F64-A52E-C92CA396AF0F}" srcOrd="0" destOrd="0" presId="urn:microsoft.com/office/officeart/2018/5/layout/IconLeafLabelList"/>
    <dgm:cxn modelId="{D24857F0-8F8E-443D-8586-8968512C07EB}" type="presOf" srcId="{569B69CC-6628-46A6-9D5A-62E1738C0088}" destId="{CD464E8F-40DC-4E44-9585-AB2ED0746DCF}" srcOrd="0" destOrd="0" presId="urn:microsoft.com/office/officeart/2018/5/layout/IconLeafLabelList"/>
    <dgm:cxn modelId="{EB3F35B6-8424-436F-B823-ADC02F4527A1}" type="presParOf" srcId="{E7A3F931-7FAA-4F64-A52E-C92CA396AF0F}" destId="{9CD8BAA7-4F60-4726-B651-ADD3CEE74FA9}" srcOrd="0" destOrd="0" presId="urn:microsoft.com/office/officeart/2018/5/layout/IconLeafLabelList"/>
    <dgm:cxn modelId="{0C21D070-A8EE-42E8-9440-0EAA41BFB3A9}" type="presParOf" srcId="{9CD8BAA7-4F60-4726-B651-ADD3CEE74FA9}" destId="{30F1C366-E52E-4F47-99DB-485271332C36}" srcOrd="0" destOrd="0" presId="urn:microsoft.com/office/officeart/2018/5/layout/IconLeafLabelList"/>
    <dgm:cxn modelId="{8DA99E7D-F865-45EB-8116-165AFA67A1D0}" type="presParOf" srcId="{9CD8BAA7-4F60-4726-B651-ADD3CEE74FA9}" destId="{A69D68EC-E62F-4D77-815F-BBA8F1243BFB}" srcOrd="1" destOrd="0" presId="urn:microsoft.com/office/officeart/2018/5/layout/IconLeafLabelList"/>
    <dgm:cxn modelId="{3A9A6609-2102-40A0-9853-32AE71458EFF}" type="presParOf" srcId="{9CD8BAA7-4F60-4726-B651-ADD3CEE74FA9}" destId="{1FE536BC-80C9-4118-874B-5D0A094B7C70}" srcOrd="2" destOrd="0" presId="urn:microsoft.com/office/officeart/2018/5/layout/IconLeafLabelList"/>
    <dgm:cxn modelId="{6A6343AA-0F27-4A5E-AB8E-974C29DD6B5B}" type="presParOf" srcId="{9CD8BAA7-4F60-4726-B651-ADD3CEE74FA9}" destId="{CD464E8F-40DC-4E44-9585-AB2ED0746DCF}" srcOrd="3" destOrd="0" presId="urn:microsoft.com/office/officeart/2018/5/layout/IconLeafLabelList"/>
    <dgm:cxn modelId="{5076205C-ED26-4C27-B622-679BDFB63D21}" type="presParOf" srcId="{E7A3F931-7FAA-4F64-A52E-C92CA396AF0F}" destId="{68B580D7-FB48-48CF-BB5B-8EDF1DA6233F}" srcOrd="1" destOrd="0" presId="urn:microsoft.com/office/officeart/2018/5/layout/IconLeafLabelList"/>
    <dgm:cxn modelId="{636C47A5-12BE-4943-9225-0C7B786D1B9E}" type="presParOf" srcId="{E7A3F931-7FAA-4F64-A52E-C92CA396AF0F}" destId="{DD93B34B-C84A-4157-8117-6AB6BB08EE25}" srcOrd="2" destOrd="0" presId="urn:microsoft.com/office/officeart/2018/5/layout/IconLeafLabelList"/>
    <dgm:cxn modelId="{F31E8366-6000-4567-B5FF-0F2840CD4B60}" type="presParOf" srcId="{DD93B34B-C84A-4157-8117-6AB6BB08EE25}" destId="{8E6501EB-E45D-4E61-9B6C-BADB65CE9CCC}" srcOrd="0" destOrd="0" presId="urn:microsoft.com/office/officeart/2018/5/layout/IconLeafLabelList"/>
    <dgm:cxn modelId="{62E41E1D-4ACA-4C7D-B0C9-5800DFC23489}" type="presParOf" srcId="{DD93B34B-C84A-4157-8117-6AB6BB08EE25}" destId="{CA7475C5-817C-4AEF-A2F0-568854F10E59}" srcOrd="1" destOrd="0" presId="urn:microsoft.com/office/officeart/2018/5/layout/IconLeafLabelList"/>
    <dgm:cxn modelId="{331FA2F5-D73C-4867-8931-2C6DF21EE45A}" type="presParOf" srcId="{DD93B34B-C84A-4157-8117-6AB6BB08EE25}" destId="{854A55F1-19C5-42C6-AE17-C31D3336A8EA}" srcOrd="2" destOrd="0" presId="urn:microsoft.com/office/officeart/2018/5/layout/IconLeafLabelList"/>
    <dgm:cxn modelId="{062F3C85-8FB2-4832-B366-E4ABF909B238}" type="presParOf" srcId="{DD93B34B-C84A-4157-8117-6AB6BB08EE25}" destId="{C134E22F-609E-485A-A02A-F292F9D9875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A4A883-848E-4FF9-853B-57E15AB0772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45C1FDF-B014-4B09-B837-9B5646C5578F}">
      <dgm:prSet/>
      <dgm:spPr/>
      <dgm:t>
        <a:bodyPr/>
        <a:lstStyle/>
        <a:p>
          <a:r>
            <a:rPr lang="en-CA" dirty="0"/>
            <a:t>Show a </a:t>
          </a:r>
          <a:r>
            <a:rPr lang="en-US" dirty="0"/>
            <a:t>scatter point of Flight number vs. Orbit type</a:t>
          </a:r>
        </a:p>
      </dgm:t>
    </dgm:pt>
    <dgm:pt modelId="{EF6507AE-5BB1-4C5C-8158-749D919347D4}" type="parTrans" cxnId="{3157FF54-3C87-4ED6-A45C-ED0A15666AE2}">
      <dgm:prSet/>
      <dgm:spPr/>
      <dgm:t>
        <a:bodyPr/>
        <a:lstStyle/>
        <a:p>
          <a:endParaRPr lang="en-US"/>
        </a:p>
      </dgm:t>
    </dgm:pt>
    <dgm:pt modelId="{0F067A6A-D440-428D-ABBE-B01B463F34C8}" type="sibTrans" cxnId="{3157FF54-3C87-4ED6-A45C-ED0A15666AE2}">
      <dgm:prSet/>
      <dgm:spPr/>
      <dgm:t>
        <a:bodyPr/>
        <a:lstStyle/>
        <a:p>
          <a:endParaRPr lang="en-US"/>
        </a:p>
      </dgm:t>
    </dgm:pt>
    <dgm:pt modelId="{22BC159E-6894-4369-8A85-2E35911619D1}">
      <dgm:prSet/>
      <dgm:spPr/>
      <dgm:t>
        <a:bodyPr/>
        <a:lstStyle/>
        <a:p>
          <a:r>
            <a:rPr lang="en-US"/>
            <a:t>Show the screenshot of the scatter plot with explanations</a:t>
          </a:r>
        </a:p>
      </dgm:t>
    </dgm:pt>
    <dgm:pt modelId="{BF0C946E-0467-431B-A192-561A3E408FBC}" type="parTrans" cxnId="{E7D7D62F-E887-4E14-8436-0C8D29754729}">
      <dgm:prSet/>
      <dgm:spPr/>
      <dgm:t>
        <a:bodyPr/>
        <a:lstStyle/>
        <a:p>
          <a:endParaRPr lang="en-US"/>
        </a:p>
      </dgm:t>
    </dgm:pt>
    <dgm:pt modelId="{012A68A7-3CBC-4F27-87E9-D8F57752C980}" type="sibTrans" cxnId="{E7D7D62F-E887-4E14-8436-0C8D29754729}">
      <dgm:prSet/>
      <dgm:spPr/>
      <dgm:t>
        <a:bodyPr/>
        <a:lstStyle/>
        <a:p>
          <a:endParaRPr lang="en-US"/>
        </a:p>
      </dgm:t>
    </dgm:pt>
    <dgm:pt modelId="{30CC6CEE-4BF4-441C-9EC8-6F0959D2E6DD}" type="pres">
      <dgm:prSet presAssocID="{D7A4A883-848E-4FF9-853B-57E15AB0772D}" presName="root" presStyleCnt="0">
        <dgm:presLayoutVars>
          <dgm:dir/>
          <dgm:resizeHandles val="exact"/>
        </dgm:presLayoutVars>
      </dgm:prSet>
      <dgm:spPr/>
    </dgm:pt>
    <dgm:pt modelId="{67F43594-63BD-4C91-9EFB-F224628CD38B}" type="pres">
      <dgm:prSet presAssocID="{B45C1FDF-B014-4B09-B837-9B5646C5578F}" presName="compNode" presStyleCnt="0"/>
      <dgm:spPr/>
    </dgm:pt>
    <dgm:pt modelId="{6E70079E-1A6C-42F5-BBC6-75E8B1418733}" type="pres">
      <dgm:prSet presAssocID="{B45C1FDF-B014-4B09-B837-9B5646C5578F}" presName="bgRect" presStyleLbl="bgShp" presStyleIdx="0" presStyleCnt="2"/>
      <dgm:spPr/>
    </dgm:pt>
    <dgm:pt modelId="{1A818CE4-C35A-4204-98CA-CE8D6D92DA9E}" type="pres">
      <dgm:prSet presAssocID="{B45C1FDF-B014-4B09-B837-9B5646C557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A29CE611-C7ED-4809-9A68-42086B015D5A}" type="pres">
      <dgm:prSet presAssocID="{B45C1FDF-B014-4B09-B837-9B5646C5578F}" presName="spaceRect" presStyleCnt="0"/>
      <dgm:spPr/>
    </dgm:pt>
    <dgm:pt modelId="{957575F4-C0B7-49DD-AE45-4B06C9FDE956}" type="pres">
      <dgm:prSet presAssocID="{B45C1FDF-B014-4B09-B837-9B5646C5578F}" presName="parTx" presStyleLbl="revTx" presStyleIdx="0" presStyleCnt="2">
        <dgm:presLayoutVars>
          <dgm:chMax val="0"/>
          <dgm:chPref val="0"/>
        </dgm:presLayoutVars>
      </dgm:prSet>
      <dgm:spPr/>
    </dgm:pt>
    <dgm:pt modelId="{68C8BF3F-5649-41EB-93B6-F7204ED993EA}" type="pres">
      <dgm:prSet presAssocID="{0F067A6A-D440-428D-ABBE-B01B463F34C8}" presName="sibTrans" presStyleCnt="0"/>
      <dgm:spPr/>
    </dgm:pt>
    <dgm:pt modelId="{E071CD68-073B-4E0C-B42A-B7BEE5C27B49}" type="pres">
      <dgm:prSet presAssocID="{22BC159E-6894-4369-8A85-2E35911619D1}" presName="compNode" presStyleCnt="0"/>
      <dgm:spPr/>
    </dgm:pt>
    <dgm:pt modelId="{1F4D5666-8BBC-46F3-92DC-8F59B9F698EB}" type="pres">
      <dgm:prSet presAssocID="{22BC159E-6894-4369-8A85-2E35911619D1}" presName="bgRect" presStyleLbl="bgShp" presStyleIdx="1" presStyleCnt="2"/>
      <dgm:spPr/>
    </dgm:pt>
    <dgm:pt modelId="{F2249727-4516-4177-BE2B-9B198D416F7D}" type="pres">
      <dgm:prSet presAssocID="{22BC159E-6894-4369-8A85-2E35911619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1F6775DE-60AB-47F8-AB94-11F137D6D7B4}" type="pres">
      <dgm:prSet presAssocID="{22BC159E-6894-4369-8A85-2E35911619D1}" presName="spaceRect" presStyleCnt="0"/>
      <dgm:spPr/>
    </dgm:pt>
    <dgm:pt modelId="{4921296E-8D0F-4B43-AFB3-764CBC413A9B}" type="pres">
      <dgm:prSet presAssocID="{22BC159E-6894-4369-8A85-2E35911619D1}" presName="parTx" presStyleLbl="revTx" presStyleIdx="1" presStyleCnt="2">
        <dgm:presLayoutVars>
          <dgm:chMax val="0"/>
          <dgm:chPref val="0"/>
        </dgm:presLayoutVars>
      </dgm:prSet>
      <dgm:spPr/>
    </dgm:pt>
  </dgm:ptLst>
  <dgm:cxnLst>
    <dgm:cxn modelId="{E7D7D62F-E887-4E14-8436-0C8D29754729}" srcId="{D7A4A883-848E-4FF9-853B-57E15AB0772D}" destId="{22BC159E-6894-4369-8A85-2E35911619D1}" srcOrd="1" destOrd="0" parTransId="{BF0C946E-0467-431B-A192-561A3E408FBC}" sibTransId="{012A68A7-3CBC-4F27-87E9-D8F57752C980}"/>
    <dgm:cxn modelId="{04C90061-0532-4EDC-AE09-8CC5C7CE9EDE}" type="presOf" srcId="{22BC159E-6894-4369-8A85-2E35911619D1}" destId="{4921296E-8D0F-4B43-AFB3-764CBC413A9B}" srcOrd="0" destOrd="0" presId="urn:microsoft.com/office/officeart/2018/2/layout/IconVerticalSolidList"/>
    <dgm:cxn modelId="{EDE1A94F-74CF-40DF-B0AE-E42B3223DB62}" type="presOf" srcId="{B45C1FDF-B014-4B09-B837-9B5646C5578F}" destId="{957575F4-C0B7-49DD-AE45-4B06C9FDE956}" srcOrd="0" destOrd="0" presId="urn:microsoft.com/office/officeart/2018/2/layout/IconVerticalSolidList"/>
    <dgm:cxn modelId="{3157FF54-3C87-4ED6-A45C-ED0A15666AE2}" srcId="{D7A4A883-848E-4FF9-853B-57E15AB0772D}" destId="{B45C1FDF-B014-4B09-B837-9B5646C5578F}" srcOrd="0" destOrd="0" parTransId="{EF6507AE-5BB1-4C5C-8158-749D919347D4}" sibTransId="{0F067A6A-D440-428D-ABBE-B01B463F34C8}"/>
    <dgm:cxn modelId="{88B4549E-04D2-4002-89D2-5B0C3D301DC4}" type="presOf" srcId="{D7A4A883-848E-4FF9-853B-57E15AB0772D}" destId="{30CC6CEE-4BF4-441C-9EC8-6F0959D2E6DD}" srcOrd="0" destOrd="0" presId="urn:microsoft.com/office/officeart/2018/2/layout/IconVerticalSolidList"/>
    <dgm:cxn modelId="{9D530D0B-2E80-4876-AEF1-273D6F0876D6}" type="presParOf" srcId="{30CC6CEE-4BF4-441C-9EC8-6F0959D2E6DD}" destId="{67F43594-63BD-4C91-9EFB-F224628CD38B}" srcOrd="0" destOrd="0" presId="urn:microsoft.com/office/officeart/2018/2/layout/IconVerticalSolidList"/>
    <dgm:cxn modelId="{3FC6D6AA-480B-498E-9A28-C74121D4D158}" type="presParOf" srcId="{67F43594-63BD-4C91-9EFB-F224628CD38B}" destId="{6E70079E-1A6C-42F5-BBC6-75E8B1418733}" srcOrd="0" destOrd="0" presId="urn:microsoft.com/office/officeart/2018/2/layout/IconVerticalSolidList"/>
    <dgm:cxn modelId="{3DF9F136-9943-4044-ADA7-24453A991B38}" type="presParOf" srcId="{67F43594-63BD-4C91-9EFB-F224628CD38B}" destId="{1A818CE4-C35A-4204-98CA-CE8D6D92DA9E}" srcOrd="1" destOrd="0" presId="urn:microsoft.com/office/officeart/2018/2/layout/IconVerticalSolidList"/>
    <dgm:cxn modelId="{15F5AA51-1146-4B1C-9E25-100AC8D2CE4E}" type="presParOf" srcId="{67F43594-63BD-4C91-9EFB-F224628CD38B}" destId="{A29CE611-C7ED-4809-9A68-42086B015D5A}" srcOrd="2" destOrd="0" presId="urn:microsoft.com/office/officeart/2018/2/layout/IconVerticalSolidList"/>
    <dgm:cxn modelId="{82570CC0-045B-410F-AAA9-7B49039DA7F2}" type="presParOf" srcId="{67F43594-63BD-4C91-9EFB-F224628CD38B}" destId="{957575F4-C0B7-49DD-AE45-4B06C9FDE956}" srcOrd="3" destOrd="0" presId="urn:microsoft.com/office/officeart/2018/2/layout/IconVerticalSolidList"/>
    <dgm:cxn modelId="{634B3136-90EC-4037-BD77-452C168FD5A8}" type="presParOf" srcId="{30CC6CEE-4BF4-441C-9EC8-6F0959D2E6DD}" destId="{68C8BF3F-5649-41EB-93B6-F7204ED993EA}" srcOrd="1" destOrd="0" presId="urn:microsoft.com/office/officeart/2018/2/layout/IconVerticalSolidList"/>
    <dgm:cxn modelId="{080F95BE-1C26-478C-930C-27CCBF2A90C5}" type="presParOf" srcId="{30CC6CEE-4BF4-441C-9EC8-6F0959D2E6DD}" destId="{E071CD68-073B-4E0C-B42A-B7BEE5C27B49}" srcOrd="2" destOrd="0" presId="urn:microsoft.com/office/officeart/2018/2/layout/IconVerticalSolidList"/>
    <dgm:cxn modelId="{6064CDE0-0FBE-4E06-B4D6-578733EBD6E3}" type="presParOf" srcId="{E071CD68-073B-4E0C-B42A-B7BEE5C27B49}" destId="{1F4D5666-8BBC-46F3-92DC-8F59B9F698EB}" srcOrd="0" destOrd="0" presId="urn:microsoft.com/office/officeart/2018/2/layout/IconVerticalSolidList"/>
    <dgm:cxn modelId="{83E93434-450B-4182-97ED-869F7EBBC235}" type="presParOf" srcId="{E071CD68-073B-4E0C-B42A-B7BEE5C27B49}" destId="{F2249727-4516-4177-BE2B-9B198D416F7D}" srcOrd="1" destOrd="0" presId="urn:microsoft.com/office/officeart/2018/2/layout/IconVerticalSolidList"/>
    <dgm:cxn modelId="{F800D012-D762-4A22-9907-C266601273FB}" type="presParOf" srcId="{E071CD68-073B-4E0C-B42A-B7BEE5C27B49}" destId="{1F6775DE-60AB-47F8-AB94-11F137D6D7B4}" srcOrd="2" destOrd="0" presId="urn:microsoft.com/office/officeart/2018/2/layout/IconVerticalSolidList"/>
    <dgm:cxn modelId="{AC312AAC-9889-476F-81EA-3D826164E3C4}" type="presParOf" srcId="{E071CD68-073B-4E0C-B42A-B7BEE5C27B49}" destId="{4921296E-8D0F-4B43-AFB3-764CBC413A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C843C3-D905-4315-9CF9-B5FB982E20B3}"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C1096A0A-22C0-4C71-AA3B-EAE803DE3EF3}" type="pres">
      <dgm:prSet presAssocID="{66C843C3-D905-4315-9CF9-B5FB982E20B3}" presName="Name0" presStyleCnt="0">
        <dgm:presLayoutVars>
          <dgm:dir/>
          <dgm:animLvl val="lvl"/>
          <dgm:resizeHandles val="exact"/>
        </dgm:presLayoutVars>
      </dgm:prSet>
      <dgm:spPr/>
    </dgm:pt>
  </dgm:ptLst>
  <dgm:cxnLst>
    <dgm:cxn modelId="{BF45D6CA-A29B-4797-9B55-CEE6F83333E3}" type="presOf" srcId="{66C843C3-D905-4315-9CF9-B5FB982E20B3}" destId="{C1096A0A-22C0-4C71-AA3B-EAE803DE3EF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1B7E2-4967-4EB8-9337-A86AE412DA8A}">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99F6D2-46CF-41D6-9EC6-2FB66D530046}">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CA" sz="4000" kern="1200"/>
            <a:t>Show a scatter plot of Flight Number vs. Launch Site</a:t>
          </a:r>
          <a:endParaRPr lang="en-US" sz="4000" kern="1200"/>
        </a:p>
      </dsp:txBody>
      <dsp:txXfrm>
        <a:off x="696297" y="538547"/>
        <a:ext cx="4171627" cy="2590157"/>
      </dsp:txXfrm>
    </dsp:sp>
    <dsp:sp modelId="{E472C9DE-B4D9-44F9-B2DF-F0A29FFFD731}">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38DA3-293D-4EEB-9EBC-64C0880C3C27}">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VAFB SLC 4E does not have flights after 10000</a:t>
          </a:r>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8D3DA-D25E-4917-8BFC-D175580313C1}">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28C0F7-08C8-4199-A17F-36CD5AE2B7C8}">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CA" sz="2500" kern="1200"/>
            <a:t>Show a scatter plot of Payload vs. Launch Site</a:t>
          </a:r>
          <a:endParaRPr lang="en-US" sz="2500" kern="1200"/>
        </a:p>
      </dsp:txBody>
      <dsp:txXfrm>
        <a:off x="765914" y="2943510"/>
        <a:ext cx="4320000" cy="720000"/>
      </dsp:txXfrm>
    </dsp:sp>
    <dsp:sp modelId="{BC81A624-5B61-476B-895F-FA37C2BC03D4}">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F4B39-F898-49AE-9C70-5500B353A08B}">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VAFB SLC 4E had no Payload more than 10000 Kgs</a:t>
          </a:r>
        </a:p>
      </dsp:txBody>
      <dsp:txXfrm>
        <a:off x="5841914" y="2943510"/>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1C366-E52E-4F47-99DB-485271332C36}">
      <dsp:nvSpPr>
        <dsp:cNvPr id="0" name=""/>
        <dsp:cNvSpPr/>
      </dsp:nvSpPr>
      <dsp:spPr>
        <a:xfrm>
          <a:off x="2250914" y="296402"/>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D68EC-E62F-4D77-815F-BBA8F1243BFB}">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464E8F-40DC-4E44-9585-AB2ED0746DCF}">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CA" sz="1900" kern="1200"/>
            <a:t>Show a </a:t>
          </a:r>
          <a:r>
            <a:rPr lang="en-US" sz="1900" kern="1200"/>
            <a:t>bar chart for the success rate of each orbit type</a:t>
          </a:r>
        </a:p>
      </dsp:txBody>
      <dsp:txXfrm>
        <a:off x="1548914" y="3176402"/>
        <a:ext cx="3600000" cy="720000"/>
      </dsp:txXfrm>
    </dsp:sp>
    <dsp:sp modelId="{8E6501EB-E45D-4E61-9B6C-BADB65CE9CCC}">
      <dsp:nvSpPr>
        <dsp:cNvPr id="0" name=""/>
        <dsp:cNvSpPr/>
      </dsp:nvSpPr>
      <dsp:spPr>
        <a:xfrm>
          <a:off x="6480914" y="296402"/>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475C5-817C-4AEF-A2F0-568854F10E59}">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34E22F-609E-485A-A02A-F292F9D98758}">
      <dsp:nvSpPr>
        <dsp:cNvPr id="0" name=""/>
        <dsp:cNvSpPr/>
      </dsp:nvSpPr>
      <dsp:spPr>
        <a:xfrm>
          <a:off x="6660662" y="283894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endParaRPr lang="en-US" sz="1900" kern="1200" dirty="0"/>
        </a:p>
      </dsp:txBody>
      <dsp:txXfrm>
        <a:off x="6660662" y="2838945"/>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0079E-1A6C-42F5-BBC6-75E8B1418733}">
      <dsp:nvSpPr>
        <dsp:cNvPr id="0" name=""/>
        <dsp:cNvSpPr/>
      </dsp:nvSpPr>
      <dsp:spPr>
        <a:xfrm>
          <a:off x="0" y="955306"/>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818CE4-C35A-4204-98CA-CE8D6D92DA9E}">
      <dsp:nvSpPr>
        <dsp:cNvPr id="0" name=""/>
        <dsp:cNvSpPr/>
      </dsp:nvSpPr>
      <dsp:spPr>
        <a:xfrm>
          <a:off x="533501" y="1352126"/>
          <a:ext cx="970003" cy="970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7575F4-C0B7-49DD-AE45-4B06C9FDE956}">
      <dsp:nvSpPr>
        <dsp:cNvPr id="0" name=""/>
        <dsp:cNvSpPr/>
      </dsp:nvSpPr>
      <dsp:spPr>
        <a:xfrm>
          <a:off x="2037007" y="955306"/>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1111250">
            <a:lnSpc>
              <a:spcPct val="90000"/>
            </a:lnSpc>
            <a:spcBef>
              <a:spcPct val="0"/>
            </a:spcBef>
            <a:spcAft>
              <a:spcPct val="35000"/>
            </a:spcAft>
            <a:buNone/>
          </a:pPr>
          <a:r>
            <a:rPr lang="en-CA" sz="2500" kern="1200" dirty="0"/>
            <a:t>Show a </a:t>
          </a:r>
          <a:r>
            <a:rPr lang="en-US" sz="2500" kern="1200" dirty="0"/>
            <a:t>scatter point of Flight number vs. Orbit type</a:t>
          </a:r>
        </a:p>
      </dsp:txBody>
      <dsp:txXfrm>
        <a:off x="2037007" y="955306"/>
        <a:ext cx="4264593" cy="1763642"/>
      </dsp:txXfrm>
    </dsp:sp>
    <dsp:sp modelId="{1F4D5666-8BBC-46F3-92DC-8F59B9F698EB}">
      <dsp:nvSpPr>
        <dsp:cNvPr id="0" name=""/>
        <dsp:cNvSpPr/>
      </dsp:nvSpPr>
      <dsp:spPr>
        <a:xfrm>
          <a:off x="0" y="3159859"/>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49727-4516-4177-BE2B-9B198D416F7D}">
      <dsp:nvSpPr>
        <dsp:cNvPr id="0" name=""/>
        <dsp:cNvSpPr/>
      </dsp:nvSpPr>
      <dsp:spPr>
        <a:xfrm>
          <a:off x="533501" y="3556679"/>
          <a:ext cx="970003" cy="970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21296E-8D0F-4B43-AFB3-764CBC413A9B}">
      <dsp:nvSpPr>
        <dsp:cNvPr id="0" name=""/>
        <dsp:cNvSpPr/>
      </dsp:nvSpPr>
      <dsp:spPr>
        <a:xfrm>
          <a:off x="2037007" y="3159859"/>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1111250">
            <a:lnSpc>
              <a:spcPct val="90000"/>
            </a:lnSpc>
            <a:spcBef>
              <a:spcPct val="0"/>
            </a:spcBef>
            <a:spcAft>
              <a:spcPct val="35000"/>
            </a:spcAft>
            <a:buNone/>
          </a:pPr>
          <a:r>
            <a:rPr lang="en-US" sz="2500" kern="1200"/>
            <a:t>Show the screenshot of the scatter plot with explanations</a:t>
          </a:r>
        </a:p>
      </dsp:txBody>
      <dsp:txXfrm>
        <a:off x="2037007" y="3159859"/>
        <a:ext cx="4264593" cy="17636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rtaqa007-dev/Final-Project-Submissions/blob/main/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rtaqa007-dev/Final-Project-Submissions/blob/main/5.%20Exploratory%20Data%20Analysis%20with%20Pandas%20and%20Matplotli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rtaqa007-dev/Final-Project-Submissions/blob/main/4.%20Data%20Exploratory%20Analysis%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rtaqa007-dev/Final-Project-Submissions/blob/main/6.%2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rtaqa007-dev/Final-Project-Submissions/blob/main/7.%20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8.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1.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2.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rtaqa007-dev/Final-Project-Submissions/blob/main/1.%20Data%20Collection%20With%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rtaqa007-dev/Final-Project-Submissions/blob/main/2.%20Data%20Collection%20with%20web%20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0457"/>
            <a:ext cx="8975652" cy="4696506"/>
          </a:xfrm>
          <a:prstGeom prst="rect">
            <a:avLst/>
          </a:prstGeom>
        </p:spPr>
        <p:txBody>
          <a:bodyPr/>
          <a:lstStyle/>
          <a:p>
            <a:r>
              <a:rPr lang="en-US" b="1" dirty="0"/>
              <a:t>Data Cleaning</a:t>
            </a:r>
            <a:r>
              <a:rPr lang="en-US" dirty="0"/>
              <a:t>:</a:t>
            </a:r>
          </a:p>
          <a:p>
            <a:pPr lvl="1"/>
            <a:r>
              <a:rPr lang="en-US" dirty="0"/>
              <a:t>Handle missing values</a:t>
            </a:r>
          </a:p>
          <a:p>
            <a:pPr lvl="1"/>
            <a:r>
              <a:rPr lang="en-US" dirty="0"/>
              <a:t>Remove duplicates</a:t>
            </a:r>
          </a:p>
          <a:p>
            <a:pPr lvl="1"/>
            <a:r>
              <a:rPr lang="en-US" dirty="0"/>
              <a:t>Correct data types</a:t>
            </a:r>
            <a:endParaRPr lang="en-US" dirty="0">
              <a:hlinkClick r:id="rId3"/>
            </a:endParaRPr>
          </a:p>
          <a:p>
            <a:pPr>
              <a:buFont typeface="Arial" panose="020B0604020202020204" pitchFamily="34" charset="0"/>
              <a:buChar char="•"/>
            </a:pPr>
            <a:r>
              <a:rPr lang="en-US" b="1" dirty="0"/>
              <a:t>Data Transformation</a:t>
            </a:r>
            <a:r>
              <a:rPr lang="en-US" dirty="0"/>
              <a:t>:</a:t>
            </a:r>
          </a:p>
          <a:p>
            <a:pPr lvl="1"/>
            <a:r>
              <a:rPr lang="en-US" dirty="0"/>
              <a:t>Normalize data</a:t>
            </a:r>
          </a:p>
          <a:p>
            <a:pPr lvl="1"/>
            <a:r>
              <a:rPr lang="en-US" dirty="0"/>
              <a:t>Encode categorical variables</a:t>
            </a:r>
          </a:p>
          <a:p>
            <a:pPr marL="457200" lvl="1" indent="0">
              <a:buNone/>
            </a:pPr>
            <a:endParaRPr lang="en-US" dirty="0">
              <a:hlinkClick r:id="rId3"/>
            </a:endParaRPr>
          </a:p>
          <a:p>
            <a:r>
              <a:rPr lang="en-US" dirty="0">
                <a:hlinkClick r:id="rId3"/>
              </a:rPr>
              <a:t>https://github.com/Irtaqa007-dev/Final-Project-Submissions/blob/main/3.%20Data%20wrangling.ipynb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Used Cat Plot, Scatter Plot, Bar Chart, and Line Chart observe and visualize relationship between values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https://github.com/Irtaqa007-dev/Final-Project-Submissions/blob/main/5.%20Exploratory%20Data%20Analysis%20with%20Pandas%20and%20Matplotlib.ipynb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t>Loaded and previewed the dataset.</a:t>
            </a:r>
          </a:p>
          <a:p>
            <a:r>
              <a:rPr lang="en-US" sz="2400" dirty="0"/>
              <a:t>Counted total rows and columns.</a:t>
            </a:r>
          </a:p>
          <a:p>
            <a:r>
              <a:rPr lang="en-US" sz="2400" dirty="0"/>
              <a:t>Identified unique values in specific columns.</a:t>
            </a:r>
          </a:p>
          <a:p>
            <a:r>
              <a:rPr lang="en-US" sz="2400" dirty="0"/>
              <a:t>Filtered data based on specific criteria.</a:t>
            </a:r>
          </a:p>
          <a:p>
            <a:r>
              <a:rPr lang="en-US" sz="2400" dirty="0"/>
              <a:t>Aggregated data using group by and count functions.</a:t>
            </a:r>
          </a:p>
          <a:p>
            <a:r>
              <a:rPr lang="en-US" sz="2400" dirty="0"/>
              <a:t>Calculated summary statistics (mean, median) for numerical columns.</a:t>
            </a:r>
          </a:p>
          <a:p>
            <a:r>
              <a:rPr lang="en-US" sz="2400" dirty="0"/>
              <a:t>Joined multiple tables to enrich the dataset.</a:t>
            </a:r>
          </a:p>
          <a:p>
            <a:r>
              <a:rPr lang="en-US" sz="2400" dirty="0"/>
              <a:t>Ordered and limited results for specific queries.</a:t>
            </a:r>
            <a:endParaRPr lang="en-US" sz="2400" dirty="0">
              <a:hlinkClick r:id="rId3"/>
            </a:endParaRPr>
          </a:p>
          <a:p>
            <a:r>
              <a:rPr lang="en-US" dirty="0">
                <a:hlinkClick r:id="rId3"/>
              </a:rPr>
              <a:t>https://github.com/Irtaqa007-dev/Final-Project-Submissions/blob/main/4.%20Data%20Exploratory%20Analysis%20SQL.ipynb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58686"/>
            <a:ext cx="10515600" cy="4767706"/>
          </a:xfrm>
          <a:prstGeom prst="rect">
            <a:avLst/>
          </a:prstGeom>
        </p:spPr>
        <p:txBody>
          <a:bodyPr>
            <a:normAutofit/>
          </a:bodyPr>
          <a:lstStyle/>
          <a:p>
            <a:pPr>
              <a:lnSpc>
                <a:spcPct val="100000"/>
              </a:lnSpc>
              <a:spcBef>
                <a:spcPts val="1400"/>
              </a:spcBef>
            </a:pPr>
            <a:r>
              <a:rPr lang="en-US" sz="2400" dirty="0"/>
              <a:t>Markers were added to pinpoint launch site locations, circles to visualize safety radius, and lines to show flight paths, aiding in spatial representation and safety assessment.</a:t>
            </a:r>
          </a:p>
          <a:p>
            <a:pPr>
              <a:lnSpc>
                <a:spcPct val="100000"/>
              </a:lnSpc>
              <a:spcBef>
                <a:spcPts val="1400"/>
              </a:spcBef>
            </a:pPr>
            <a:r>
              <a:rPr lang="en-US" sz="2400" dirty="0"/>
              <a:t>Markers were added to clearly identify the exact locations of launch sites on the map. Circles were used to depict safety radii around these sites, ensuring safe distance from populated areas or boundaries. Lines were included to illustrate flight paths, providing a visual representation of the trajectory and direction of rocket launches. These objects collectively enhance spatial understanding and safety assessment for the launch operations.</a:t>
            </a:r>
            <a:endParaRPr lang="en-US" sz="4000" dirty="0">
              <a:hlinkClick r:id="rId3"/>
            </a:endParaRPr>
          </a:p>
          <a:p>
            <a:r>
              <a:rPr lang="en-US" sz="2400" dirty="0">
                <a:hlinkClick r:id="rId3"/>
              </a:rPr>
              <a:t>https://github.com/Irtaqa007-dev/Final-Project-Submissions/blob/main/6.%20lab_jupyter_launch_site_location.ipynb</a:t>
            </a: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b="1" dirty="0"/>
              <a:t>Launch Site Dropdown</a:t>
            </a:r>
            <a:r>
              <a:rPr lang="en-US" sz="2400" dirty="0"/>
              <a:t>: Allows selection of different launch sites to analyze.</a:t>
            </a:r>
          </a:p>
          <a:p>
            <a:pPr>
              <a:lnSpc>
                <a:spcPct val="100000"/>
              </a:lnSpc>
              <a:spcBef>
                <a:spcPts val="1400"/>
              </a:spcBef>
            </a:pPr>
            <a:r>
              <a:rPr lang="en-US" sz="2400" b="1" dirty="0"/>
              <a:t>Success Pie Chart</a:t>
            </a:r>
            <a:r>
              <a:rPr lang="en-US" sz="2400" dirty="0"/>
              <a:t>: Displays either total success counts for all sites or success/failure counts for a specific site based on dropdown selection.</a:t>
            </a:r>
          </a:p>
          <a:p>
            <a:pPr>
              <a:lnSpc>
                <a:spcPct val="100000"/>
              </a:lnSpc>
              <a:spcBef>
                <a:spcPts val="1400"/>
              </a:spcBef>
            </a:pPr>
            <a:r>
              <a:rPr lang="en-US" sz="2400" b="1" dirty="0"/>
              <a:t>Payload Range Slider</a:t>
            </a:r>
            <a:r>
              <a:rPr lang="en-US" sz="2400" dirty="0"/>
              <a:t>: Enables selection of payload ranges (kg) to analyze.</a:t>
            </a:r>
          </a:p>
          <a:p>
            <a:pPr>
              <a:lnSpc>
                <a:spcPct val="100000"/>
              </a:lnSpc>
              <a:spcBef>
                <a:spcPts val="1400"/>
              </a:spcBef>
            </a:pPr>
            <a:r>
              <a:rPr lang="en-US" sz="2400" b="1" dirty="0"/>
              <a:t>Success Payload Scatter Plot</a:t>
            </a:r>
            <a:r>
              <a:rPr lang="en-US" sz="2400" dirty="0"/>
              <a:t>: Shows how payload mass correlates with mission outcomes (success or failure) for all sites or a specific site, with points colored by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https://github.com/Irtaqa007-dev/Final-Project-Submissions/blob/main/7.%20SpaceX_Machine%20Learning%20Prediction_Part_5.ipynb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0448751-A49D-B6C1-006B-81790FCB8514}"/>
              </a:ext>
            </a:extLst>
          </p:cNvPr>
          <p:cNvPicPr>
            <a:picLocks noChangeAspect="1"/>
          </p:cNvPicPr>
          <p:nvPr/>
        </p:nvPicPr>
        <p:blipFill>
          <a:blip r:embed="rId4"/>
          <a:stretch>
            <a:fillRect/>
          </a:stretch>
        </p:blipFill>
        <p:spPr>
          <a:xfrm>
            <a:off x="687377" y="1349829"/>
            <a:ext cx="5408623" cy="3696098"/>
          </a:xfrm>
          <a:prstGeom prst="rect">
            <a:avLst/>
          </a:prstGeom>
        </p:spPr>
      </p:pic>
      <p:pic>
        <p:nvPicPr>
          <p:cNvPr id="6" name="Picture 5">
            <a:extLst>
              <a:ext uri="{FF2B5EF4-FFF2-40B4-BE49-F238E27FC236}">
                <a16:creationId xmlns:a16="http://schemas.microsoft.com/office/drawing/2014/main" id="{5D9A903E-2E38-58AA-E992-4135B7FAFF50}"/>
              </a:ext>
            </a:extLst>
          </p:cNvPr>
          <p:cNvPicPr>
            <a:picLocks noChangeAspect="1"/>
          </p:cNvPicPr>
          <p:nvPr/>
        </p:nvPicPr>
        <p:blipFill>
          <a:blip r:embed="rId5"/>
          <a:stretch>
            <a:fillRect/>
          </a:stretch>
        </p:blipFill>
        <p:spPr>
          <a:xfrm>
            <a:off x="5342975" y="1349829"/>
            <a:ext cx="6465397" cy="369609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3631" y="809898"/>
            <a:ext cx="10173010"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Flight Number vs. Launch Site</a:t>
            </a:r>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graphicFrame>
        <p:nvGraphicFramePr>
          <p:cNvPr id="7" name="Content Placeholder 2">
            <a:extLst>
              <a:ext uri="{FF2B5EF4-FFF2-40B4-BE49-F238E27FC236}">
                <a16:creationId xmlns:a16="http://schemas.microsoft.com/office/drawing/2014/main" id="{C6BC9CB3-69AB-72F5-63DE-0982C983DA60}"/>
              </a:ext>
            </a:extLst>
          </p:cNvPr>
          <p:cNvGraphicFramePr/>
          <p:nvPr>
            <p:extLst>
              <p:ext uri="{D42A27DB-BD31-4B8C-83A1-F6EECF244321}">
                <p14:modId xmlns:p14="http://schemas.microsoft.com/office/powerpoint/2010/main" val="121739588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9F0AC1BA-57D3-62BD-AFE1-FB181EAD1D66}"/>
              </a:ext>
            </a:extLst>
          </p:cNvPr>
          <p:cNvPicPr>
            <a:picLocks noChangeAspect="1"/>
          </p:cNvPicPr>
          <p:nvPr/>
        </p:nvPicPr>
        <p:blipFill>
          <a:blip r:embed="rId7"/>
          <a:stretch>
            <a:fillRect/>
          </a:stretch>
        </p:blipFill>
        <p:spPr>
          <a:xfrm>
            <a:off x="1926771" y="3481071"/>
            <a:ext cx="3430205" cy="273635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19</a:t>
            </a:fld>
            <a:endParaRPr lang="en-US" sz="1100">
              <a:solidFill>
                <a:schemeClr val="tx1">
                  <a:lumMod val="50000"/>
                  <a:lumOff val="50000"/>
                </a:schemeClr>
              </a:solidFill>
              <a:latin typeface="+mn-lt"/>
            </a:endParaRPr>
          </a:p>
        </p:txBody>
      </p:sp>
      <p:graphicFrame>
        <p:nvGraphicFramePr>
          <p:cNvPr id="7" name="Content Placeholder 2">
            <a:extLst>
              <a:ext uri="{FF2B5EF4-FFF2-40B4-BE49-F238E27FC236}">
                <a16:creationId xmlns:a16="http://schemas.microsoft.com/office/drawing/2014/main" id="{C23A7E1A-50C1-A3AF-4776-F7E19596BF00}"/>
              </a:ext>
            </a:extLst>
          </p:cNvPr>
          <p:cNvGraphicFramePr/>
          <p:nvPr>
            <p:extLst>
              <p:ext uri="{D42A27DB-BD31-4B8C-83A1-F6EECF244321}">
                <p14:modId xmlns:p14="http://schemas.microsoft.com/office/powerpoint/2010/main" val="416570634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F870311-5AFD-A00C-3F0E-61CCE3E13641}"/>
              </a:ext>
            </a:extLst>
          </p:cNvPr>
          <p:cNvPicPr>
            <a:picLocks noChangeAspect="1"/>
          </p:cNvPicPr>
          <p:nvPr/>
        </p:nvPicPr>
        <p:blipFill>
          <a:blip r:embed="rId7"/>
          <a:stretch>
            <a:fillRect/>
          </a:stretch>
        </p:blipFill>
        <p:spPr>
          <a:xfrm>
            <a:off x="660862" y="2303359"/>
            <a:ext cx="5685510" cy="380860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20</a:t>
            </a:fld>
            <a:endParaRPr lang="en-US" sz="1100">
              <a:solidFill>
                <a:schemeClr val="tx1">
                  <a:lumMod val="50000"/>
                  <a:lumOff val="50000"/>
                </a:schemeClr>
              </a:solidFill>
              <a:latin typeface="+mn-lt"/>
            </a:endParaRPr>
          </a:p>
        </p:txBody>
      </p:sp>
      <p:graphicFrame>
        <p:nvGraphicFramePr>
          <p:cNvPr id="7" name="Content Placeholder 2">
            <a:extLst>
              <a:ext uri="{FF2B5EF4-FFF2-40B4-BE49-F238E27FC236}">
                <a16:creationId xmlns:a16="http://schemas.microsoft.com/office/drawing/2014/main" id="{D0B9C4B9-2B91-2934-FD12-C441F852D359}"/>
              </a:ext>
            </a:extLst>
          </p:cNvPr>
          <p:cNvGraphicFramePr/>
          <p:nvPr>
            <p:extLst>
              <p:ext uri="{D42A27DB-BD31-4B8C-83A1-F6EECF244321}">
                <p14:modId xmlns:p14="http://schemas.microsoft.com/office/powerpoint/2010/main" val="152869593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73BAACFB-5DDC-CDC1-1A0A-9405BBAA6BB4}"/>
              </a:ext>
            </a:extLst>
          </p:cNvPr>
          <p:cNvPicPr>
            <a:picLocks noChangeAspect="1"/>
          </p:cNvPicPr>
          <p:nvPr/>
        </p:nvPicPr>
        <p:blipFill>
          <a:blip r:embed="rId7"/>
          <a:stretch>
            <a:fillRect/>
          </a:stretch>
        </p:blipFill>
        <p:spPr>
          <a:xfrm>
            <a:off x="178099" y="2112088"/>
            <a:ext cx="6794785" cy="3999387"/>
          </a:xfrm>
          <a:prstGeom prst="rect">
            <a:avLst/>
          </a:prstGeom>
        </p:spPr>
      </p:pic>
      <p:sp>
        <p:nvSpPr>
          <p:cNvPr id="8" name="TextBox 7">
            <a:extLst>
              <a:ext uri="{FF2B5EF4-FFF2-40B4-BE49-F238E27FC236}">
                <a16:creationId xmlns:a16="http://schemas.microsoft.com/office/drawing/2014/main" id="{14C2F301-248B-5E1F-BC87-5EF2308D8659}"/>
              </a:ext>
            </a:extLst>
          </p:cNvPr>
          <p:cNvSpPr txBox="1"/>
          <p:nvPr/>
        </p:nvSpPr>
        <p:spPr>
          <a:xfrm>
            <a:off x="7150982" y="5094514"/>
            <a:ext cx="4553337" cy="461665"/>
          </a:xfrm>
          <a:prstGeom prst="rect">
            <a:avLst/>
          </a:prstGeom>
          <a:noFill/>
        </p:spPr>
        <p:txBody>
          <a:bodyPr wrap="square" rtlCol="0">
            <a:spAutoFit/>
          </a:bodyPr>
          <a:lstStyle/>
          <a:p>
            <a:r>
              <a:rPr lang="en-US" sz="2400" b="1" dirty="0"/>
              <a:t>SO Orbit has 100% Success rate</a:t>
            </a:r>
            <a:endParaRPr lang="en-PK" sz="2400" b="1"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0" y="1195697"/>
            <a:ext cx="3200400" cy="42381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Flight Number vs. Orbit Type</a:t>
            </a:r>
          </a:p>
        </p:txBody>
      </p:sp>
      <p:grpSp>
        <p:nvGrpSpPr>
          <p:cNvPr id="1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6" name="Freeform: Shape 1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4" name="Freeform: Shape 2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21</a:t>
            </a:fld>
            <a:endParaRPr lang="en-US" sz="1200">
              <a:solidFill>
                <a:schemeClr val="tx1"/>
              </a:solidFill>
              <a:latin typeface="+mn-lt"/>
            </a:endParaRPr>
          </a:p>
        </p:txBody>
      </p:sp>
      <p:graphicFrame>
        <p:nvGraphicFramePr>
          <p:cNvPr id="7" name="Content Placeholder 2">
            <a:extLst>
              <a:ext uri="{FF2B5EF4-FFF2-40B4-BE49-F238E27FC236}">
                <a16:creationId xmlns:a16="http://schemas.microsoft.com/office/drawing/2014/main" id="{F6260F0F-9CC4-CE15-F287-345299D18312}"/>
              </a:ext>
            </a:extLst>
          </p:cNvPr>
          <p:cNvGraphicFramePr/>
          <p:nvPr>
            <p:extLst>
              <p:ext uri="{D42A27DB-BD31-4B8C-83A1-F6EECF244321}">
                <p14:modId xmlns:p14="http://schemas.microsoft.com/office/powerpoint/2010/main" val="350548288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419A9BC4-FF66-EC2B-DA43-A0D35F128B82}"/>
              </a:ext>
            </a:extLst>
          </p:cNvPr>
          <p:cNvPicPr>
            <a:picLocks noChangeAspect="1"/>
          </p:cNvPicPr>
          <p:nvPr/>
        </p:nvPicPr>
        <p:blipFill>
          <a:blip r:embed="rId7"/>
          <a:stretch>
            <a:fillRect/>
          </a:stretch>
        </p:blipFill>
        <p:spPr>
          <a:xfrm>
            <a:off x="4876800" y="1362072"/>
            <a:ext cx="7282687" cy="43029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1195697"/>
            <a:ext cx="3200400" cy="42381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Payload vs. Orbit Type</a:t>
            </a:r>
          </a:p>
        </p:txBody>
      </p:sp>
      <p:grpSp>
        <p:nvGrpSpPr>
          <p:cNvPr id="1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6" name="Freeform: Shape 1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4" name="Freeform: Shape 2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22</a:t>
            </a:fld>
            <a:endParaRPr lang="en-US" sz="1200">
              <a:solidFill>
                <a:schemeClr val="tx1"/>
              </a:solidFill>
              <a:latin typeface="+mn-lt"/>
            </a:endParaRPr>
          </a:p>
        </p:txBody>
      </p:sp>
      <p:graphicFrame>
        <p:nvGraphicFramePr>
          <p:cNvPr id="7" name="Content Placeholder 2">
            <a:extLst>
              <a:ext uri="{FF2B5EF4-FFF2-40B4-BE49-F238E27FC236}">
                <a16:creationId xmlns:a16="http://schemas.microsoft.com/office/drawing/2014/main" id="{B72A8235-0E2A-60B2-158C-35E05A5874DB}"/>
              </a:ext>
            </a:extLst>
          </p:cNvPr>
          <p:cNvGraphicFramePr/>
          <p:nvPr>
            <p:extLst>
              <p:ext uri="{D42A27DB-BD31-4B8C-83A1-F6EECF244321}">
                <p14:modId xmlns:p14="http://schemas.microsoft.com/office/powerpoint/2010/main" val="257407371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C8FFBA0-B7E8-59DB-99E6-1425425981A7}"/>
              </a:ext>
            </a:extLst>
          </p:cNvPr>
          <p:cNvPicPr>
            <a:picLocks noChangeAspect="1"/>
          </p:cNvPicPr>
          <p:nvPr/>
        </p:nvPicPr>
        <p:blipFill>
          <a:blip r:embed="rId7"/>
          <a:stretch>
            <a:fillRect/>
          </a:stretch>
        </p:blipFill>
        <p:spPr>
          <a:xfrm>
            <a:off x="4876800" y="806598"/>
            <a:ext cx="7267939" cy="46391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B8C270F-6214-DA49-C7B8-A93EA83423CD}"/>
              </a:ext>
            </a:extLst>
          </p:cNvPr>
          <p:cNvPicPr>
            <a:picLocks noChangeAspect="1"/>
          </p:cNvPicPr>
          <p:nvPr/>
        </p:nvPicPr>
        <p:blipFill>
          <a:blip r:embed="rId3"/>
          <a:stretch>
            <a:fillRect/>
          </a:stretch>
        </p:blipFill>
        <p:spPr>
          <a:xfrm>
            <a:off x="770011" y="1392695"/>
            <a:ext cx="9001097" cy="51657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B71F31FC-3231-AA07-69B6-6F9D05DDD3C8}"/>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29F8C0AA-D5FD-D18C-BD98-D625F2C9FFC4}"/>
              </a:ext>
            </a:extLst>
          </p:cNvPr>
          <p:cNvPicPr>
            <a:picLocks noGrp="1" noChangeAspect="1"/>
          </p:cNvPicPr>
          <p:nvPr>
            <p:ph idx="4294967295"/>
          </p:nvPr>
        </p:nvPicPr>
        <p:blipFill>
          <a:blip r:embed="rId3"/>
          <a:stretch>
            <a:fillRect/>
          </a:stretch>
        </p:blipFill>
        <p:spPr>
          <a:xfrm>
            <a:off x="770010" y="1360714"/>
            <a:ext cx="10687962" cy="5237011"/>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A8F4B292-FFB4-D083-9BEC-B0E076D71AD6}"/>
              </a:ext>
            </a:extLst>
          </p:cNvPr>
          <p:cNvPicPr>
            <a:picLocks noGrp="1" noChangeAspect="1"/>
          </p:cNvPicPr>
          <p:nvPr>
            <p:ph idx="4294967295"/>
          </p:nvPr>
        </p:nvPicPr>
        <p:blipFill>
          <a:blip r:embed="rId3"/>
          <a:stretch>
            <a:fillRect/>
          </a:stretch>
        </p:blipFill>
        <p:spPr>
          <a:xfrm>
            <a:off x="468086" y="1502229"/>
            <a:ext cx="10989886" cy="5018314"/>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DD07E283-7B03-345D-B221-61B0B52059B4}"/>
              </a:ext>
            </a:extLst>
          </p:cNvPr>
          <p:cNvPicPr>
            <a:picLocks noGrp="1" noChangeAspect="1"/>
          </p:cNvPicPr>
          <p:nvPr>
            <p:ph idx="4294967295"/>
          </p:nvPr>
        </p:nvPicPr>
        <p:blipFill>
          <a:blip r:embed="rId3"/>
          <a:stretch>
            <a:fillRect/>
          </a:stretch>
        </p:blipFill>
        <p:spPr>
          <a:xfrm>
            <a:off x="217714" y="1360714"/>
            <a:ext cx="11745686" cy="5066497"/>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5EFE2E12-4B3F-317A-81D6-F3AE289C7DF6}"/>
              </a:ext>
            </a:extLst>
          </p:cNvPr>
          <p:cNvPicPr>
            <a:picLocks noGrp="1" noChangeAspect="1"/>
          </p:cNvPicPr>
          <p:nvPr>
            <p:ph idx="4294967295"/>
          </p:nvPr>
        </p:nvPicPr>
        <p:blipFill>
          <a:blip r:embed="rId3"/>
          <a:stretch>
            <a:fillRect/>
          </a:stretch>
        </p:blipFill>
        <p:spPr>
          <a:xfrm>
            <a:off x="770010" y="1825625"/>
            <a:ext cx="11095419" cy="435133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3BEAF3C-C365-4992-BE4A-B929EDE36FA2}"/>
              </a:ext>
            </a:extLst>
          </p:cNvPr>
          <p:cNvPicPr>
            <a:picLocks noChangeAspect="1"/>
          </p:cNvPicPr>
          <p:nvPr/>
        </p:nvPicPr>
        <p:blipFill>
          <a:blip r:embed="rId3"/>
          <a:stretch>
            <a:fillRect/>
          </a:stretch>
        </p:blipFill>
        <p:spPr>
          <a:xfrm>
            <a:off x="2188029" y="1928983"/>
            <a:ext cx="5978482" cy="300003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0F31319E-5413-584B-B60A-01CD339D4E21}"/>
              </a:ext>
            </a:extLst>
          </p:cNvPr>
          <p:cNvPicPr>
            <a:picLocks noGrp="1" noChangeAspect="1"/>
          </p:cNvPicPr>
          <p:nvPr>
            <p:ph idx="4294967295"/>
          </p:nvPr>
        </p:nvPicPr>
        <p:blipFill>
          <a:blip r:embed="rId3"/>
          <a:stretch>
            <a:fillRect/>
          </a:stretch>
        </p:blipFill>
        <p:spPr>
          <a:xfrm>
            <a:off x="770010" y="1825625"/>
            <a:ext cx="11138961" cy="4351338"/>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B5FBD3E3-5A9A-82FB-171B-4B34BDEA3B66}"/>
              </a:ext>
            </a:extLst>
          </p:cNvPr>
          <p:cNvPicPr>
            <a:picLocks noGrp="1" noChangeAspect="1"/>
          </p:cNvPicPr>
          <p:nvPr>
            <p:ph idx="4294967295"/>
          </p:nvPr>
        </p:nvPicPr>
        <p:blipFill>
          <a:blip r:embed="rId3"/>
          <a:stretch>
            <a:fillRect/>
          </a:stretch>
        </p:blipFill>
        <p:spPr>
          <a:xfrm>
            <a:off x="770010" y="1306286"/>
            <a:ext cx="11171619" cy="523602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D150E20E-57A2-0D38-1C29-F237AD6479E2}"/>
              </a:ext>
            </a:extLst>
          </p:cNvPr>
          <p:cNvPicPr>
            <a:picLocks noGrp="1" noChangeAspect="1"/>
          </p:cNvPicPr>
          <p:nvPr>
            <p:ph idx="4294967295"/>
          </p:nvPr>
        </p:nvPicPr>
        <p:blipFill>
          <a:blip r:embed="rId3"/>
          <a:stretch>
            <a:fillRect/>
          </a:stretch>
        </p:blipFill>
        <p:spPr>
          <a:xfrm>
            <a:off x="770010" y="1338943"/>
            <a:ext cx="10845047" cy="5246914"/>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69928D5C-983F-9AA9-7BF7-DBA4183150C3}"/>
              </a:ext>
            </a:extLst>
          </p:cNvPr>
          <p:cNvPicPr>
            <a:picLocks noGrp="1" noChangeAspect="1"/>
          </p:cNvPicPr>
          <p:nvPr>
            <p:ph idx="4294967295"/>
          </p:nvPr>
        </p:nvPicPr>
        <p:blipFill>
          <a:blip r:embed="rId3"/>
          <a:stretch>
            <a:fillRect/>
          </a:stretch>
        </p:blipFill>
        <p:spPr>
          <a:xfrm>
            <a:off x="770010" y="1825625"/>
            <a:ext cx="10779733" cy="4351338"/>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7A705CD1-D7BD-9C5E-7852-64AA613EC306}"/>
              </a:ext>
            </a:extLst>
          </p:cNvPr>
          <p:cNvPicPr>
            <a:picLocks noGrp="1" noChangeAspect="1"/>
          </p:cNvPicPr>
          <p:nvPr>
            <p:ph idx="4294967295"/>
          </p:nvPr>
        </p:nvPicPr>
        <p:blipFill>
          <a:blip r:embed="rId3"/>
          <a:stretch>
            <a:fillRect/>
          </a:stretch>
        </p:blipFill>
        <p:spPr>
          <a:xfrm>
            <a:off x="770010" y="1371600"/>
            <a:ext cx="10515601" cy="4805363"/>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Map</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E556E550-EB1E-F583-57C3-9DA5D84167AB}"/>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Adding Marker Clusters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4BA54B0C-2BA0-2FF5-936C-31524623B023}"/>
              </a:ext>
            </a:extLst>
          </p:cNvPr>
          <p:cNvPicPr>
            <a:picLocks noGrp="1" noChangeAspect="1"/>
          </p:cNvPicPr>
          <p:nvPr>
            <p:ph idx="4294967295"/>
          </p:nvPr>
        </p:nvPicPr>
        <p:blipFill>
          <a:blip r:embed="rId3"/>
          <a:stretch>
            <a:fillRect/>
          </a:stretch>
        </p:blipFill>
        <p:spPr>
          <a:xfrm>
            <a:off x="770010" y="1426029"/>
            <a:ext cx="10515600" cy="5127171"/>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On-Click View of Successful/Failed Missions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Has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True Negatives</a:t>
            </a:r>
          </a:p>
          <a:p>
            <a:pPr>
              <a:lnSpc>
                <a:spcPct val="100000"/>
              </a:lnSpc>
              <a:spcBef>
                <a:spcPts val="1400"/>
              </a:spcBef>
            </a:pPr>
            <a:r>
              <a:rPr lang="en-US" sz="2200" dirty="0">
                <a:solidFill>
                  <a:schemeClr val="accent3">
                    <a:lumMod val="25000"/>
                  </a:schemeClr>
                </a:solidFill>
                <a:latin typeface="Abadi" panose="020B0604020104020204" pitchFamily="34" charset="0"/>
              </a:rPr>
              <a:t>1 False Negative</a:t>
            </a:r>
          </a:p>
          <a:p>
            <a:pPr>
              <a:lnSpc>
                <a:spcPct val="100000"/>
              </a:lnSpc>
              <a:spcBef>
                <a:spcPts val="1400"/>
              </a:spcBef>
            </a:pPr>
            <a:r>
              <a:rPr lang="en-US" sz="2200" dirty="0">
                <a:solidFill>
                  <a:schemeClr val="accent3">
                    <a:lumMod val="25000"/>
                  </a:schemeClr>
                </a:solidFill>
                <a:latin typeface="Abadi" panose="020B0604020104020204" pitchFamily="34" charset="0"/>
              </a:rPr>
              <a:t>0 False Positives </a:t>
            </a:r>
          </a:p>
          <a:p>
            <a:pPr>
              <a:lnSpc>
                <a:spcPct val="100000"/>
              </a:lnSpc>
              <a:spcBef>
                <a:spcPts val="1400"/>
              </a:spcBef>
            </a:pPr>
            <a:r>
              <a:rPr lang="en-US" sz="2200" dirty="0">
                <a:solidFill>
                  <a:schemeClr val="accent3">
                    <a:lumMod val="25000"/>
                  </a:schemeClr>
                </a:solidFill>
                <a:latin typeface="Abadi" panose="020B0604020104020204" pitchFamily="34" charset="0"/>
              </a:rPr>
              <a:t>12 True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7F4C927-CE4C-EC24-68D7-2C09FC992C77}"/>
              </a:ext>
            </a:extLst>
          </p:cNvPr>
          <p:cNvPicPr>
            <a:picLocks noChangeAspect="1"/>
          </p:cNvPicPr>
          <p:nvPr/>
        </p:nvPicPr>
        <p:blipFill>
          <a:blip r:embed="rId3"/>
          <a:stretch>
            <a:fillRect/>
          </a:stretch>
        </p:blipFill>
        <p:spPr>
          <a:xfrm>
            <a:off x="6168474" y="1711478"/>
            <a:ext cx="5253515" cy="415751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lvl="1">
              <a:lnSpc>
                <a:spcPct val="120000"/>
              </a:lnSpc>
              <a:spcBef>
                <a:spcPts val="1400"/>
              </a:spcBef>
            </a:pPr>
            <a:r>
              <a:rPr lang="en-US" sz="7600" dirty="0">
                <a:solidFill>
                  <a:schemeClr val="bg2">
                    <a:lumMod val="50000"/>
                  </a:schemeClr>
                </a:solidFill>
                <a:latin typeface="Abadi"/>
              </a:rPr>
              <a:t>Data Was collected from SPACEX API and Wikipedia</a:t>
            </a:r>
          </a:p>
          <a:p>
            <a:pPr lvl="1">
              <a:lnSpc>
                <a:spcPct val="120000"/>
              </a:lnSpc>
              <a:spcBef>
                <a:spcPts val="1400"/>
              </a:spcBef>
            </a:pPr>
            <a:r>
              <a:rPr lang="en-US" sz="7600" dirty="0">
                <a:solidFill>
                  <a:schemeClr val="bg2">
                    <a:lumMod val="50000"/>
                  </a:schemeClr>
                </a:solidFill>
                <a:latin typeface="Abadi"/>
              </a:rPr>
              <a:t>Data was cleaned removed empty values and irrelevant data; datatypes were changed as needed  </a:t>
            </a:r>
          </a:p>
          <a:p>
            <a:pPr lvl="1">
              <a:lnSpc>
                <a:spcPct val="120000"/>
              </a:lnSpc>
              <a:spcBef>
                <a:spcPts val="1400"/>
              </a:spcBef>
            </a:pPr>
            <a:r>
              <a:rPr lang="en-US" sz="7600" dirty="0">
                <a:solidFill>
                  <a:schemeClr val="bg2">
                    <a:lumMod val="50000"/>
                  </a:schemeClr>
                </a:solidFill>
                <a:latin typeface="Abadi"/>
              </a:rPr>
              <a:t>Exploratory Data Analysis was performed to check the relationship between different data in the dataset</a:t>
            </a:r>
          </a:p>
          <a:p>
            <a:pPr lvl="1">
              <a:lnSpc>
                <a:spcPct val="120000"/>
              </a:lnSpc>
              <a:spcBef>
                <a:spcPts val="1400"/>
              </a:spcBef>
            </a:pPr>
            <a:r>
              <a:rPr lang="en-US" sz="7600" dirty="0">
                <a:solidFill>
                  <a:schemeClr val="bg2">
                    <a:lumMod val="50000"/>
                  </a:schemeClr>
                </a:solidFill>
                <a:latin typeface="Abadi"/>
              </a:rPr>
              <a:t>These relationships or dependencies where visually observed </a:t>
            </a:r>
          </a:p>
          <a:p>
            <a:pPr lvl="1">
              <a:lnSpc>
                <a:spcPct val="120000"/>
              </a:lnSpc>
              <a:spcBef>
                <a:spcPts val="1400"/>
              </a:spcBef>
            </a:pPr>
            <a:r>
              <a:rPr lang="en-US" sz="7600" dirty="0">
                <a:solidFill>
                  <a:schemeClr val="bg2">
                    <a:lumMod val="50000"/>
                  </a:schemeClr>
                </a:solidFill>
                <a:latin typeface="Abadi"/>
              </a:rPr>
              <a:t>Machine Learning Algorithms where used to predict the First Stage Mission Landing Success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1335"/>
            <a:ext cx="10515600" cy="4351338"/>
          </a:xfrm>
          <a:prstGeom prst="rect">
            <a:avLst/>
          </a:prstGeom>
        </p:spPr>
        <p:txBody>
          <a:bodyPr/>
          <a:lstStyle/>
          <a:p>
            <a:r>
              <a:rPr lang="en-US" b="1" dirty="0">
                <a:solidFill>
                  <a:schemeClr val="tx1">
                    <a:lumMod val="65000"/>
                    <a:lumOff val="35000"/>
                  </a:schemeClr>
                </a:solidFill>
              </a:rPr>
              <a:t>Data Sources</a:t>
            </a:r>
            <a:r>
              <a:rPr lang="en-US" dirty="0">
                <a:solidFill>
                  <a:schemeClr val="tx1">
                    <a:lumMod val="65000"/>
                    <a:lumOff val="35000"/>
                  </a:schemeClr>
                </a:solidFill>
              </a:rPr>
              <a:t>:</a:t>
            </a:r>
          </a:p>
          <a:p>
            <a:pPr lvl="1"/>
            <a:r>
              <a:rPr lang="en-US" dirty="0">
                <a:solidFill>
                  <a:schemeClr val="tx1">
                    <a:lumMod val="65000"/>
                    <a:lumOff val="35000"/>
                  </a:schemeClr>
                </a:solidFill>
              </a:rPr>
              <a:t>SpaceX API for launch data</a:t>
            </a:r>
          </a:p>
          <a:p>
            <a:pPr lvl="1"/>
            <a:r>
              <a:rPr lang="en-US" dirty="0">
                <a:solidFill>
                  <a:schemeClr val="tx1">
                    <a:lumMod val="65000"/>
                    <a:lumOff val="35000"/>
                  </a:schemeClr>
                </a:solidFill>
              </a:rPr>
              <a:t>NOAA API for weather data</a:t>
            </a:r>
          </a:p>
          <a:p>
            <a:pPr lvl="1"/>
            <a:r>
              <a:rPr lang="en-US" dirty="0">
                <a:solidFill>
                  <a:schemeClr val="tx1">
                    <a:lumMod val="65000"/>
                    <a:lumOff val="35000"/>
                  </a:schemeClr>
                </a:solidFill>
              </a:rPr>
              <a:t>Public datasets for rocket specifications</a:t>
            </a:r>
          </a:p>
          <a:p>
            <a:r>
              <a:rPr lang="en-US" b="1" dirty="0">
                <a:solidFill>
                  <a:schemeClr val="tx1">
                    <a:lumMod val="65000"/>
                    <a:lumOff val="35000"/>
                  </a:schemeClr>
                </a:solidFill>
              </a:rPr>
              <a:t>Data Extraction</a:t>
            </a:r>
            <a:r>
              <a:rPr lang="en-US" dirty="0">
                <a:solidFill>
                  <a:schemeClr val="tx1">
                    <a:lumMod val="65000"/>
                    <a:lumOff val="35000"/>
                  </a:schemeClr>
                </a:solidFill>
              </a:rPr>
              <a:t>:</a:t>
            </a:r>
          </a:p>
          <a:p>
            <a:pPr lvl="1"/>
            <a:r>
              <a:rPr lang="en-US" dirty="0">
                <a:solidFill>
                  <a:schemeClr val="tx1">
                    <a:lumMod val="65000"/>
                    <a:lumOff val="35000"/>
                  </a:schemeClr>
                </a:solidFill>
              </a:rPr>
              <a:t>API requests</a:t>
            </a:r>
          </a:p>
          <a:p>
            <a:pPr lvl="1"/>
            <a:r>
              <a:rPr lang="en-US" dirty="0">
                <a:solidFill>
                  <a:schemeClr val="tx1">
                    <a:lumMod val="65000"/>
                    <a:lumOff val="35000"/>
                  </a:schemeClr>
                </a:solidFill>
              </a:rPr>
              <a:t>Data scraping</a:t>
            </a:r>
          </a:p>
          <a:p>
            <a:pPr lvl="1"/>
            <a:r>
              <a:rPr lang="en-US" dirty="0">
                <a:solidFill>
                  <a:schemeClr val="tx1">
                    <a:lumMod val="65000"/>
                    <a:lumOff val="35000"/>
                  </a:schemeClr>
                </a:solidFill>
              </a:rPr>
              <a:t>Database querying</a:t>
            </a:r>
          </a:p>
          <a:p>
            <a:pPr>
              <a:buFont typeface="Arial" panose="020B0604020202020204" pitchFamily="34" charset="0"/>
              <a:buChar char="•"/>
            </a:pPr>
            <a:r>
              <a:rPr lang="en-US" b="1" dirty="0">
                <a:solidFill>
                  <a:schemeClr val="tx1">
                    <a:lumMod val="65000"/>
                    <a:lumOff val="35000"/>
                  </a:schemeClr>
                </a:solidFill>
              </a:rPr>
              <a:t>Data Types</a:t>
            </a:r>
            <a:r>
              <a:rPr lang="en-US" dirty="0">
                <a:solidFill>
                  <a:schemeClr val="tx1">
                    <a:lumMod val="65000"/>
                    <a:lumOff val="35000"/>
                  </a:schemeClr>
                </a:solidFill>
              </a:rPr>
              <a:t>:</a:t>
            </a:r>
          </a:p>
          <a:p>
            <a:pPr lvl="1"/>
            <a:r>
              <a:rPr lang="en-US" dirty="0">
                <a:solidFill>
                  <a:schemeClr val="tx1">
                    <a:lumMod val="65000"/>
                    <a:lumOff val="35000"/>
                  </a:schemeClr>
                </a:solidFill>
              </a:rPr>
              <a:t>Numerical data (e.g., payload mass)</a:t>
            </a:r>
          </a:p>
          <a:p>
            <a:pPr lvl="1"/>
            <a:r>
              <a:rPr lang="en-US" dirty="0">
                <a:solidFill>
                  <a:schemeClr val="tx1">
                    <a:lumMod val="65000"/>
                    <a:lumOff val="35000"/>
                  </a:schemeClr>
                </a:solidFill>
              </a:rPr>
              <a:t>Categorical data (e.g., launch site)</a:t>
            </a:r>
          </a:p>
          <a:p>
            <a:pPr lvl="1"/>
            <a:r>
              <a:rPr lang="en-US" dirty="0">
                <a:solidFill>
                  <a:schemeClr val="tx1">
                    <a:lumMod val="65000"/>
                    <a:lumOff val="35000"/>
                  </a:schemeClr>
                </a:solidFill>
              </a:rPr>
              <a:t>Time-series data (e.g., launch date and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55000" lnSpcReduction="20000"/>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      +--------------------+        +--------------------+</a:t>
            </a:r>
          </a:p>
          <a:p>
            <a:pPr marL="0" indent="0">
              <a:buNone/>
            </a:pPr>
            <a:r>
              <a:rPr lang="en-US" sz="2200" dirty="0">
                <a:solidFill>
                  <a:srgbClr val="1C7DDB"/>
                </a:solidFill>
                <a:latin typeface="Abadi"/>
              </a:rPr>
              <a:t>|  Identify Data     |      |  Extract Data    |       |  Store Raw Data   |</a:t>
            </a:r>
          </a:p>
          <a:p>
            <a:pPr marL="0" indent="0">
              <a:buNone/>
            </a:pPr>
            <a:r>
              <a:rPr lang="en-US" sz="2200" dirty="0">
                <a:solidFill>
                  <a:srgbClr val="1C7DDB"/>
                </a:solidFill>
                <a:latin typeface="Abadi"/>
              </a:rPr>
              <a:t>|  Sources            | ---&gt; |  (API, Scraping,| ---&gt;|  (CSV, Database)  |</a:t>
            </a:r>
          </a:p>
          <a:p>
            <a:pPr marL="0" indent="0">
              <a:buNone/>
            </a:pPr>
            <a:r>
              <a:rPr lang="en-US" sz="2200" dirty="0">
                <a:solidFill>
                  <a:srgbClr val="1C7DDB"/>
                </a:solidFill>
                <a:latin typeface="Abadi"/>
              </a:rPr>
              <a:t>|  (SpaceX, NOAA, |      |  Querying)        |      |                           |</a:t>
            </a:r>
          </a:p>
          <a:p>
            <a:pPr marL="0" indent="0">
              <a:buNone/>
            </a:pPr>
            <a:r>
              <a:rPr lang="en-US" sz="2200" dirty="0">
                <a:solidFill>
                  <a:srgbClr val="1C7DDB"/>
                </a:solidFill>
                <a:latin typeface="Abadi"/>
              </a:rPr>
              <a:t>|  Public datasets)  |      +--------------------+      +--------------------+</a:t>
            </a:r>
          </a:p>
          <a:p>
            <a:pPr marL="0" indent="0">
              <a:buNone/>
            </a:pPr>
            <a:r>
              <a:rPr lang="en-US" sz="2200" dirty="0">
                <a:solidFill>
                  <a:srgbClr val="1C7DDB"/>
                </a:solidFill>
                <a:latin typeface="Abadi"/>
              </a:rPr>
              <a:t>+---------------------+</a:t>
            </a: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         +--------------------+               +--------------------+</a:t>
            </a:r>
          </a:p>
          <a:p>
            <a:pPr marL="0" indent="0">
              <a:buNone/>
            </a:pPr>
            <a:r>
              <a:rPr lang="en-US" sz="2200" dirty="0">
                <a:solidFill>
                  <a:srgbClr val="1C7DDB"/>
                </a:solidFill>
                <a:latin typeface="Abadi"/>
              </a:rPr>
              <a:t>|  Data Cleaning     |         |  Integration       |             |  Final Dataset     |</a:t>
            </a:r>
          </a:p>
          <a:p>
            <a:pPr marL="0" indent="0">
              <a:buNone/>
            </a:pPr>
            <a:r>
              <a:rPr lang="en-US" sz="2200" dirty="0">
                <a:solidFill>
                  <a:srgbClr val="1C7DDB"/>
                </a:solidFill>
                <a:latin typeface="Abadi"/>
              </a:rPr>
              <a:t>|  (Handling Missing | ---&gt; |  (Combine Datasets | ---&gt; |  (Ready for        |</a:t>
            </a:r>
          </a:p>
          <a:p>
            <a:pPr marL="0" indent="0">
              <a:buNone/>
            </a:pPr>
            <a:r>
              <a:rPr lang="en-US" sz="2200" dirty="0">
                <a:solidFill>
                  <a:srgbClr val="1C7DDB"/>
                </a:solidFill>
                <a:latin typeface="Abadi"/>
              </a:rPr>
              <a:t>|  Values, Normalizing|      |  on Common Keys)  |        |  Analysis and      |</a:t>
            </a:r>
          </a:p>
          <a:p>
            <a:pPr marL="0" indent="0">
              <a:buNone/>
            </a:pPr>
            <a:r>
              <a:rPr lang="en-US" sz="2200" dirty="0">
                <a:solidFill>
                  <a:srgbClr val="1C7DDB"/>
                </a:solidFill>
                <a:latin typeface="Abadi"/>
              </a:rPr>
              <a:t>|  Formats)              |        +--------------------+                |  Modeling)         |</a:t>
            </a:r>
          </a:p>
          <a:p>
            <a:pPr marL="0" indent="0">
              <a:buNone/>
            </a:pPr>
            <a:r>
              <a:rPr lang="en-US" sz="2200" dirty="0">
                <a:solidFill>
                  <a:srgbClr val="1C7DDB"/>
                </a:solidFill>
                <a:latin typeface="Abadi"/>
              </a:rPr>
              <a:t>+--------------------+                                                          +--------------------+</a:t>
            </a: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buNone/>
            </a:pPr>
            <a:r>
              <a:rPr lang="en-US" dirty="0">
                <a:hlinkClick r:id="rId3"/>
              </a:rPr>
              <a:t>https://github.com/Irtaqa007-dev/Final-Project-Submissions/blob/main/1.%20Data%20Collection%20With%20API.ipynb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https://github.com/Irtaqa007-dev/Final-Project-Submissions/blob/main/2.%20Data%20Collection%20with%20web%20Scrapping.ipynb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      +--------------------+        +--------------------+</a:t>
            </a:r>
          </a:p>
          <a:p>
            <a:pPr marL="0" indent="0">
              <a:buNone/>
            </a:pPr>
            <a:r>
              <a:rPr lang="en-US" sz="2200" dirty="0">
                <a:solidFill>
                  <a:srgbClr val="1C7DDB"/>
                </a:solidFill>
                <a:latin typeface="Abadi"/>
              </a:rPr>
              <a:t>|  Identify Data     |      |  Extract Data    |       |  Store Raw Data   |</a:t>
            </a:r>
          </a:p>
          <a:p>
            <a:pPr marL="0" indent="0">
              <a:buNone/>
            </a:pPr>
            <a:r>
              <a:rPr lang="en-US" sz="2200" dirty="0">
                <a:solidFill>
                  <a:srgbClr val="1C7DDB"/>
                </a:solidFill>
                <a:latin typeface="Abadi"/>
              </a:rPr>
              <a:t>|  Sources            | ---&gt; |  (API, Scraping,| ---&gt;|  (CSV, Database)  |</a:t>
            </a:r>
          </a:p>
          <a:p>
            <a:pPr marL="0" indent="0">
              <a:buNone/>
            </a:pPr>
            <a:r>
              <a:rPr lang="en-US" sz="2200" dirty="0">
                <a:solidFill>
                  <a:srgbClr val="1C7DDB"/>
                </a:solidFill>
                <a:latin typeface="Abadi"/>
              </a:rPr>
              <a:t>|  (SpaceX, NOAA, |      |  Querying)        |      |                           |</a:t>
            </a:r>
          </a:p>
          <a:p>
            <a:pPr marL="0" indent="0">
              <a:buNone/>
            </a:pPr>
            <a:r>
              <a:rPr lang="en-US" sz="2200" dirty="0">
                <a:solidFill>
                  <a:srgbClr val="1C7DDB"/>
                </a:solidFill>
                <a:latin typeface="Abadi"/>
              </a:rPr>
              <a:t>|  Public datasets)  |      +--------------------+      +--------------------+</a:t>
            </a:r>
          </a:p>
          <a:p>
            <a:pPr marL="0" indent="0">
              <a:buNone/>
            </a:pPr>
            <a:r>
              <a:rPr lang="en-US" sz="2200" dirty="0">
                <a:solidFill>
                  <a:srgbClr val="1C7DDB"/>
                </a:solidFill>
                <a:latin typeface="Abadi"/>
              </a:rPr>
              <a:t>+---------------------+</a:t>
            </a: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         +--------------------+               +--------------------+</a:t>
            </a:r>
          </a:p>
          <a:p>
            <a:pPr marL="0" indent="0">
              <a:buNone/>
            </a:pPr>
            <a:r>
              <a:rPr lang="en-US" sz="2200" dirty="0">
                <a:solidFill>
                  <a:srgbClr val="1C7DDB"/>
                </a:solidFill>
                <a:latin typeface="Abadi"/>
              </a:rPr>
              <a:t>|  Data Cleaning     |         |  Integration       |             |  Final Dataset     |</a:t>
            </a:r>
          </a:p>
          <a:p>
            <a:pPr marL="0" indent="0">
              <a:buNone/>
            </a:pPr>
            <a:r>
              <a:rPr lang="en-US" sz="2200" dirty="0">
                <a:solidFill>
                  <a:srgbClr val="1C7DDB"/>
                </a:solidFill>
                <a:latin typeface="Abadi"/>
              </a:rPr>
              <a:t>|  (Handling Missing | ---&gt; |  (Combine Datasets | ---&gt; |  (Ready for        |</a:t>
            </a:r>
          </a:p>
          <a:p>
            <a:pPr marL="0" indent="0">
              <a:buNone/>
            </a:pPr>
            <a:r>
              <a:rPr lang="en-US" sz="2200" dirty="0">
                <a:solidFill>
                  <a:srgbClr val="1C7DDB"/>
                </a:solidFill>
                <a:latin typeface="Abadi"/>
              </a:rPr>
              <a:t>|  Values, Normalizing|      |  on Common Keys)  |        |  Analysis and      |</a:t>
            </a:r>
          </a:p>
          <a:p>
            <a:pPr marL="0" indent="0">
              <a:buNone/>
            </a:pPr>
            <a:r>
              <a:rPr lang="en-US" sz="2200" dirty="0">
                <a:solidFill>
                  <a:srgbClr val="1C7DDB"/>
                </a:solidFill>
                <a:latin typeface="Abadi"/>
              </a:rPr>
              <a:t>|  Formats)              |        +--------------------+                |  Modeling)         |</a:t>
            </a:r>
          </a:p>
          <a:p>
            <a:pPr marL="0" indent="0">
              <a:buNone/>
            </a:pPr>
            <a:r>
              <a:rPr lang="en-US" sz="2200" dirty="0">
                <a:solidFill>
                  <a:srgbClr val="1C7DDB"/>
                </a:solidFill>
                <a:latin typeface="Abadi"/>
              </a:rPr>
              <a:t>+--------------------+                                                          +--------------------+</a:t>
            </a: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220</TotalTime>
  <Words>1378</Words>
  <Application>Microsoft Office PowerPoint</Application>
  <PresentationFormat>Widescreen</PresentationFormat>
  <Paragraphs>221</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Irtaqa Naveed</cp:lastModifiedBy>
  <cp:revision>229</cp:revision>
  <dcterms:created xsi:type="dcterms:W3CDTF">2021-04-29T18:58:34Z</dcterms:created>
  <dcterms:modified xsi:type="dcterms:W3CDTF">2024-06-19T17:15:43Z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